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87" r:id="rId5"/>
    <p:sldMasterId id="2147483702" r:id="rId6"/>
  </p:sldMasterIdLst>
  <p:notesMasterIdLst>
    <p:notesMasterId r:id="rId10"/>
  </p:notesMasterIdLst>
  <p:handoutMasterIdLst>
    <p:handoutMasterId r:id="rId11"/>
  </p:handoutMasterIdLst>
  <p:sldIdLst>
    <p:sldId id="596" r:id="rId7"/>
    <p:sldId id="597" r:id="rId8"/>
    <p:sldId id="272" r:id="rId9"/>
  </p:sldIdLst>
  <p:sldSz cx="9144000" cy="5715000" type="screen16x10"/>
  <p:notesSz cx="6735763" cy="9866313"/>
  <p:defaultTextStyle>
    <a:defPPr>
      <a:defRPr lang="nn-NO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47">
          <p15:clr>
            <a:srgbClr val="A4A3A4"/>
          </p15:clr>
        </p15:guide>
        <p15:guide id="2" pos="7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9750"/>
    <a:srgbClr val="138747"/>
    <a:srgbClr val="1A4E9A"/>
    <a:srgbClr val="1675B6"/>
    <a:srgbClr val="1E58AE"/>
    <a:srgbClr val="108A7E"/>
    <a:srgbClr val="13CB59"/>
    <a:srgbClr val="009900"/>
    <a:srgbClr val="008000"/>
    <a:srgbClr val="08E6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sfarg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41" autoAdjust="0"/>
    <p:restoredTop sz="86940" autoAdjust="0"/>
  </p:normalViewPr>
  <p:slideViewPr>
    <p:cSldViewPr snapToGrid="0" snapToObjects="1">
      <p:cViewPr varScale="1">
        <p:scale>
          <a:sx n="67" d="100"/>
          <a:sy n="67" d="100"/>
        </p:scale>
        <p:origin x="1088" y="44"/>
      </p:cViewPr>
      <p:guideLst>
        <p:guide orient="horz" pos="1947"/>
        <p:guide pos="77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2" cy="493079"/>
          </a:xfrm>
          <a:prstGeom prst="rect">
            <a:avLst/>
          </a:prstGeom>
        </p:spPr>
        <p:txBody>
          <a:bodyPr vert="horz" lIns="90598" tIns="45299" rIns="90598" bIns="45299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15363" y="1"/>
            <a:ext cx="2918832" cy="493079"/>
          </a:xfrm>
          <a:prstGeom prst="rect">
            <a:avLst/>
          </a:prstGeom>
        </p:spPr>
        <p:txBody>
          <a:bodyPr vert="horz" lIns="90598" tIns="45299" rIns="90598" bIns="45299" rtlCol="0"/>
          <a:lstStyle>
            <a:lvl1pPr algn="r">
              <a:defRPr sz="1200"/>
            </a:lvl1pPr>
          </a:lstStyle>
          <a:p>
            <a:fld id="{3D20C1D7-5AD2-4DDA-B262-1DD17F64AE4F}" type="datetimeFigureOut">
              <a:rPr lang="nb-NO" smtClean="0"/>
              <a:pPr/>
              <a:t>04.01.2022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371661"/>
            <a:ext cx="2918832" cy="493078"/>
          </a:xfrm>
          <a:prstGeom prst="rect">
            <a:avLst/>
          </a:prstGeom>
        </p:spPr>
        <p:txBody>
          <a:bodyPr vert="horz" lIns="90598" tIns="45299" rIns="90598" bIns="45299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15363" y="9371661"/>
            <a:ext cx="2918832" cy="493078"/>
          </a:xfrm>
          <a:prstGeom prst="rect">
            <a:avLst/>
          </a:prstGeom>
        </p:spPr>
        <p:txBody>
          <a:bodyPr vert="horz" lIns="90598" tIns="45299" rIns="90598" bIns="45299" rtlCol="0" anchor="b"/>
          <a:lstStyle>
            <a:lvl1pPr algn="r">
              <a:defRPr sz="1200"/>
            </a:lvl1pPr>
          </a:lstStyle>
          <a:p>
            <a:fld id="{09232F26-AB99-43CE-9E2C-82C09A505487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66022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18832" cy="493315"/>
          </a:xfrm>
          <a:prstGeom prst="rect">
            <a:avLst/>
          </a:prstGeom>
        </p:spPr>
        <p:txBody>
          <a:bodyPr vert="horz" lIns="90598" tIns="45299" rIns="90598" bIns="45299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15374" y="2"/>
            <a:ext cx="2918832" cy="493315"/>
          </a:xfrm>
          <a:prstGeom prst="rect">
            <a:avLst/>
          </a:prstGeom>
        </p:spPr>
        <p:txBody>
          <a:bodyPr vert="horz" lIns="90598" tIns="45299" rIns="90598" bIns="45299" rtlCol="0"/>
          <a:lstStyle>
            <a:lvl1pPr algn="r">
              <a:defRPr sz="1200"/>
            </a:lvl1pPr>
          </a:lstStyle>
          <a:p>
            <a:fld id="{EEE4C48C-373B-435D-B6E6-18B50C3E4714}" type="datetimeFigureOut">
              <a:rPr lang="nb-NO" smtClean="0"/>
              <a:pPr/>
              <a:t>04.01.2022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739775"/>
            <a:ext cx="591978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98" tIns="45299" rIns="90598" bIns="45299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0598" tIns="45299" rIns="90598" bIns="45299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371287"/>
            <a:ext cx="2918832" cy="493315"/>
          </a:xfrm>
          <a:prstGeom prst="rect">
            <a:avLst/>
          </a:prstGeom>
        </p:spPr>
        <p:txBody>
          <a:bodyPr vert="horz" lIns="90598" tIns="45299" rIns="90598" bIns="45299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15374" y="9371287"/>
            <a:ext cx="2918832" cy="493315"/>
          </a:xfrm>
          <a:prstGeom prst="rect">
            <a:avLst/>
          </a:prstGeom>
        </p:spPr>
        <p:txBody>
          <a:bodyPr vert="horz" lIns="90598" tIns="45299" rIns="90598" bIns="45299" rtlCol="0" anchor="b"/>
          <a:lstStyle>
            <a:lvl1pPr algn="r">
              <a:defRPr sz="1200"/>
            </a:lvl1pPr>
          </a:lstStyle>
          <a:p>
            <a:fld id="{9747F2CA-F157-45B0-AFC9-40AAA639EB4B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59420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7F2CA-F157-45B0-AFC9-40AAA639EB4B}" type="slidenum">
              <a:rPr lang="nb-NO" smtClean="0"/>
              <a:pPr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9178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nb-NO" altLang="nb-NO">
              <a:latin typeface="Times" pitchFamily="18" charset="0"/>
            </a:endParaRPr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" pitchFamily="18" charset="0"/>
              </a:defRPr>
            </a:lvl1pPr>
            <a:lvl2pPr marL="737452" indent="-283635">
              <a:defRPr sz="2000">
                <a:solidFill>
                  <a:schemeClr val="tx1"/>
                </a:solidFill>
                <a:latin typeface="Times" pitchFamily="18" charset="0"/>
              </a:defRPr>
            </a:lvl2pPr>
            <a:lvl3pPr marL="1134542" indent="-226908">
              <a:defRPr sz="2000">
                <a:solidFill>
                  <a:schemeClr val="tx1"/>
                </a:solidFill>
                <a:latin typeface="Times" pitchFamily="18" charset="0"/>
              </a:defRPr>
            </a:lvl3pPr>
            <a:lvl4pPr marL="1588359" indent="-226908"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42175" indent="-226908"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495992" indent="-22690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49809" indent="-22690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03625" indent="-22690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57442" indent="-22690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DCBFA-D67E-4937-BEE3-9A7F46A56024}" type="slidenum">
              <a:rPr kumimoji="0" lang="nb-NO" alt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alt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fron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98500" y="1594379"/>
            <a:ext cx="6502400" cy="1225021"/>
          </a:xfrm>
        </p:spPr>
        <p:txBody>
          <a:bodyPr/>
          <a:lstStyle>
            <a:lvl1pPr marL="0" indent="0">
              <a:buFont typeface="Arial"/>
              <a:buNone/>
              <a:defRPr sz="2400" b="1" u="none">
                <a:solidFill>
                  <a:srgbClr val="494949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98500" y="2933700"/>
            <a:ext cx="3441700" cy="1460500"/>
          </a:xfrm>
        </p:spPr>
        <p:txBody>
          <a:bodyPr/>
          <a:lstStyle>
            <a:lvl1pPr marL="0" indent="0" algn="l">
              <a:buNone/>
              <a:defRPr sz="1400" b="0">
                <a:solidFill>
                  <a:srgbClr val="49494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65694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  <a:prstGeom prst="rect">
            <a:avLst/>
          </a:prstGeo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11371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  <a:prstGeom prst="rect">
            <a:avLst/>
          </a:prstGeo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pPr lvl="0"/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617066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123369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  <a:prstGeom prst="rect">
            <a:avLst/>
          </a:prstGeo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337461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697178"/>
            <a:ext cx="8959850" cy="475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212172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49272" y="757270"/>
            <a:ext cx="8391525" cy="89162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0032" y="1763449"/>
            <a:ext cx="8390756" cy="3505728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000"/>
              </a:spcBef>
              <a:defRPr/>
            </a:lvl1pPr>
            <a:lvl2pPr>
              <a:spcBef>
                <a:spcPts val="250"/>
              </a:spcBef>
              <a:defRPr/>
            </a:lvl2pPr>
            <a:lvl3pPr>
              <a:spcBef>
                <a:spcPts val="250"/>
              </a:spcBef>
              <a:defRPr/>
            </a:lvl3pPr>
            <a:lvl4pPr>
              <a:spcBef>
                <a:spcPts val="417"/>
              </a:spcBef>
              <a:defRPr/>
            </a:lvl4pPr>
            <a:lvl5pPr>
              <a:spcBef>
                <a:spcPts val="41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Plassholder for tekst 9"/>
          <p:cNvSpPr>
            <a:spLocks noGrp="1"/>
          </p:cNvSpPr>
          <p:nvPr>
            <p:ph type="body" sz="quarter" idx="15"/>
          </p:nvPr>
        </p:nvSpPr>
        <p:spPr>
          <a:xfrm>
            <a:off x="449264" y="5270147"/>
            <a:ext cx="4249737" cy="30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667"/>
            </a:lvl1pPr>
            <a:lvl2pPr>
              <a:defRPr sz="667"/>
            </a:lvl2pPr>
            <a:lvl3pPr>
              <a:defRPr sz="667"/>
            </a:lvl3pPr>
            <a:lvl4pPr>
              <a:defRPr sz="667"/>
            </a:lvl4pPr>
            <a:lvl5pPr>
              <a:defRPr sz="667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16"/>
          </p:nvPr>
        </p:nvSpPr>
        <p:spPr>
          <a:xfrm>
            <a:off x="8139116" y="5270504"/>
            <a:ext cx="701675" cy="300303"/>
          </a:xfrm>
          <a:prstGeom prst="rect">
            <a:avLst/>
          </a:prstGeom>
        </p:spPr>
        <p:txBody>
          <a:bodyPr wrap="square">
            <a:noAutofit/>
          </a:bodyPr>
          <a:lstStyle>
            <a:lvl1pPr defTabSz="761656" eaLnBrk="0" hangingPunct="0">
              <a:defRPr/>
            </a:lvl1pPr>
          </a:lstStyle>
          <a:p>
            <a:pPr>
              <a:defRPr/>
            </a:pPr>
            <a:fld id="{7AE3CCE9-B003-40E5-A043-5E625D7B8474}" type="slidenum">
              <a:rPr lang="nn-NO"/>
              <a:pPr>
                <a:defRPr/>
              </a:pPr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15953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49272" y="757270"/>
            <a:ext cx="8391525" cy="89162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0032" y="1763449"/>
            <a:ext cx="8390756" cy="3505728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000"/>
              </a:spcBef>
              <a:defRPr/>
            </a:lvl1pPr>
            <a:lvl2pPr>
              <a:spcBef>
                <a:spcPts val="250"/>
              </a:spcBef>
              <a:defRPr/>
            </a:lvl2pPr>
            <a:lvl3pPr>
              <a:spcBef>
                <a:spcPts val="250"/>
              </a:spcBef>
              <a:defRPr/>
            </a:lvl3pPr>
            <a:lvl4pPr>
              <a:spcBef>
                <a:spcPts val="417"/>
              </a:spcBef>
              <a:defRPr/>
            </a:lvl4pPr>
            <a:lvl5pPr>
              <a:spcBef>
                <a:spcPts val="41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Plassholder for tekst 9"/>
          <p:cNvSpPr>
            <a:spLocks noGrp="1"/>
          </p:cNvSpPr>
          <p:nvPr>
            <p:ph type="body" sz="quarter" idx="15"/>
          </p:nvPr>
        </p:nvSpPr>
        <p:spPr>
          <a:xfrm>
            <a:off x="449264" y="5270147"/>
            <a:ext cx="4249737" cy="30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667"/>
            </a:lvl1pPr>
            <a:lvl2pPr>
              <a:defRPr sz="667"/>
            </a:lvl2pPr>
            <a:lvl3pPr>
              <a:defRPr sz="667"/>
            </a:lvl3pPr>
            <a:lvl4pPr>
              <a:defRPr sz="667"/>
            </a:lvl4pPr>
            <a:lvl5pPr>
              <a:defRPr sz="667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16"/>
          </p:nvPr>
        </p:nvSpPr>
        <p:spPr>
          <a:xfrm>
            <a:off x="8139116" y="5270504"/>
            <a:ext cx="701675" cy="300303"/>
          </a:xfrm>
          <a:prstGeom prst="rect">
            <a:avLst/>
          </a:prstGeom>
        </p:spPr>
        <p:txBody>
          <a:bodyPr wrap="square">
            <a:noAutofit/>
          </a:bodyPr>
          <a:lstStyle>
            <a:lvl1pPr defTabSz="761656" eaLnBrk="0" hangingPunct="0">
              <a:defRPr/>
            </a:lvl1pPr>
          </a:lstStyle>
          <a:p>
            <a:pPr>
              <a:defRPr/>
            </a:pPr>
            <a:fld id="{7AE3CCE9-B003-40E5-A043-5E625D7B8474}" type="slidenum">
              <a:rPr lang="nn-NO"/>
              <a:pPr>
                <a:defRPr/>
              </a:pPr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6690622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pictu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X:\Innovasjon Norge\PPT\PNG til Hilde\hovedlogo-e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366263"/>
            <a:ext cx="3846089" cy="157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X:\Innovasjon Norge\PPT\PNG til Hilde\gronn_bun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9601"/>
            <a:ext cx="9144000" cy="256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981125" y="3262314"/>
            <a:ext cx="5562000" cy="890228"/>
          </a:xfrm>
        </p:spPr>
        <p:txBody>
          <a:bodyPr wrap="square" lIns="72000" tIns="72000" rIns="72000" bIns="72000" anchor="b" anchorCtr="0">
            <a:noAutofit/>
          </a:bodyPr>
          <a:lstStyle>
            <a:lvl1pPr>
              <a:defRPr b="1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nb-NO" dirty="0"/>
              <a:t>Overskrift</a:t>
            </a:r>
            <a:endParaRPr lang="nn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981125" y="4152542"/>
            <a:ext cx="5562000" cy="685179"/>
          </a:xfrm>
        </p:spPr>
        <p:txBody>
          <a:bodyPr wrap="square" lIns="72000" tIns="72000" rIns="72000" bIns="72000">
            <a:noAutofit/>
          </a:bodyPr>
          <a:lstStyle>
            <a:lvl1pPr marL="0" indent="0" algn="l">
              <a:buNone/>
              <a:defRPr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Undertittel</a:t>
            </a:r>
            <a:endParaRPr lang="nn-NO" dirty="0"/>
          </a:p>
        </p:txBody>
      </p:sp>
      <p:sp>
        <p:nvSpPr>
          <p:cNvPr id="10" name="Plassholder for bilde 9"/>
          <p:cNvSpPr>
            <a:spLocks noGrp="1"/>
          </p:cNvSpPr>
          <p:nvPr>
            <p:ph type="pic" sz="quarter" idx="10"/>
          </p:nvPr>
        </p:nvSpPr>
        <p:spPr>
          <a:xfrm>
            <a:off x="5904000" y="2255133"/>
            <a:ext cx="1080000" cy="900000"/>
          </a:xfrm>
        </p:spPr>
        <p:txBody>
          <a:bodyPr/>
          <a:lstStyle>
            <a:lvl1pPr marL="0" indent="0">
              <a:buNone/>
              <a:defRPr sz="1333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nn-NO" dirty="0"/>
          </a:p>
        </p:txBody>
      </p:sp>
      <p:sp>
        <p:nvSpPr>
          <p:cNvPr id="11" name="Plassholder for bilde 9"/>
          <p:cNvSpPr>
            <a:spLocks noGrp="1"/>
          </p:cNvSpPr>
          <p:nvPr>
            <p:ph type="pic" sz="quarter" idx="11"/>
          </p:nvPr>
        </p:nvSpPr>
        <p:spPr>
          <a:xfrm>
            <a:off x="6984000" y="2255133"/>
            <a:ext cx="1080000" cy="900000"/>
          </a:xfrm>
        </p:spPr>
        <p:txBody>
          <a:bodyPr/>
          <a:lstStyle>
            <a:lvl1pPr marL="0" indent="0">
              <a:buNone/>
              <a:defRPr sz="1333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nn-NO" dirty="0"/>
          </a:p>
        </p:txBody>
      </p:sp>
      <p:sp>
        <p:nvSpPr>
          <p:cNvPr id="12" name="Plassholder for bilde 9"/>
          <p:cNvSpPr>
            <a:spLocks noGrp="1"/>
          </p:cNvSpPr>
          <p:nvPr>
            <p:ph type="pic" sz="quarter" idx="12"/>
          </p:nvPr>
        </p:nvSpPr>
        <p:spPr>
          <a:xfrm>
            <a:off x="8064000" y="2255133"/>
            <a:ext cx="1080000" cy="900000"/>
          </a:xfrm>
        </p:spPr>
        <p:txBody>
          <a:bodyPr/>
          <a:lstStyle>
            <a:lvl1pPr marL="0" indent="0">
              <a:buNone/>
              <a:defRPr sz="1333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nn-NO" dirty="0"/>
          </a:p>
        </p:txBody>
      </p:sp>
      <p:pic>
        <p:nvPicPr>
          <p:cNvPr id="15" name="Picture 3" descr="C:\Users\hilde.marken\creuna\Innovasjon Norge\Elementer\payoff_e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716" y="5043155"/>
            <a:ext cx="2896737" cy="15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161228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X:\Innovasjon Norge\PPT\PNG til Hilde\gronn_bun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9601"/>
            <a:ext cx="9144000" cy="256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981125" y="4152542"/>
            <a:ext cx="5562000" cy="685179"/>
          </a:xfrm>
        </p:spPr>
        <p:txBody>
          <a:bodyPr wrap="square" lIns="72000" tIns="72000" rIns="72000" bIns="72000">
            <a:noAutofit/>
          </a:bodyPr>
          <a:lstStyle>
            <a:lvl1pPr marL="0" indent="0" algn="l">
              <a:buNone/>
              <a:defRPr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Undertittel</a:t>
            </a:r>
            <a:endParaRPr lang="nn-NO" dirty="0"/>
          </a:p>
        </p:txBody>
      </p:sp>
      <p:sp>
        <p:nvSpPr>
          <p:cNvPr id="12" name="Tittel 1"/>
          <p:cNvSpPr>
            <a:spLocks noGrp="1"/>
          </p:cNvSpPr>
          <p:nvPr>
            <p:ph type="ctrTitle" hasCustomPrompt="1"/>
          </p:nvPr>
        </p:nvSpPr>
        <p:spPr>
          <a:xfrm>
            <a:off x="981125" y="3262314"/>
            <a:ext cx="5562000" cy="890228"/>
          </a:xfrm>
        </p:spPr>
        <p:txBody>
          <a:bodyPr wrap="square" lIns="72000" tIns="72000" rIns="72000" bIns="72000" anchor="b" anchorCtr="0">
            <a:noAutofit/>
          </a:bodyPr>
          <a:lstStyle>
            <a:lvl1pPr>
              <a:defRPr b="1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nb-NO" dirty="0"/>
              <a:t>Overskrift</a:t>
            </a:r>
            <a:endParaRPr lang="nn-NO" dirty="0"/>
          </a:p>
        </p:txBody>
      </p:sp>
      <p:pic>
        <p:nvPicPr>
          <p:cNvPr id="15" name="Picture 2" descr="X:\Innovasjon Norge\PPT\PNG til Hilde\hovedlogo-e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366263"/>
            <a:ext cx="3846089" cy="157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hilde.marken\creuna\Innovasjon Norge\Elementer\payoff_e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716" y="5043155"/>
            <a:ext cx="2896737" cy="15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072464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7" y="697260"/>
            <a:ext cx="8958306" cy="475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32866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rmal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5pPr marL="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6400397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7" y="697260"/>
            <a:ext cx="8958306" cy="4759960"/>
          </a:xfrm>
          <a:prstGeom prst="rect">
            <a:avLst/>
          </a:prstGeom>
        </p:spPr>
      </p:pic>
      <p:sp>
        <p:nvSpPr>
          <p:cNvPr id="3" name="Avrundet rektangel 2"/>
          <p:cNvSpPr/>
          <p:nvPr userDrawn="1"/>
        </p:nvSpPr>
        <p:spPr>
          <a:xfrm>
            <a:off x="118582" y="157200"/>
            <a:ext cx="4453418" cy="42004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403832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80985" indent="0" algn="ctr">
              <a:buNone/>
              <a:defRPr/>
            </a:lvl2pPr>
            <a:lvl3pPr marL="761970" indent="0" algn="ctr">
              <a:buNone/>
              <a:defRPr/>
            </a:lvl3pPr>
            <a:lvl4pPr marL="1142954" indent="0" algn="ctr">
              <a:buNone/>
              <a:defRPr/>
            </a:lvl4pPr>
            <a:lvl5pPr marL="1523939" indent="0" algn="ctr">
              <a:buNone/>
              <a:defRPr/>
            </a:lvl5pPr>
            <a:lvl6pPr marL="1904924" indent="0" algn="ctr">
              <a:buNone/>
              <a:defRPr/>
            </a:lvl6pPr>
            <a:lvl7pPr marL="2285909" indent="0" algn="ctr">
              <a:buNone/>
              <a:defRPr/>
            </a:lvl7pPr>
            <a:lvl8pPr marL="2666893" indent="0" algn="ctr">
              <a:buNone/>
              <a:defRPr/>
            </a:lvl8pPr>
            <a:lvl9pPr marL="3047878" indent="0" algn="ctr">
              <a:buNone/>
              <a:defRPr/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3818577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868875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  <a:prstGeom prst="rect">
            <a:avLst/>
          </a:prstGeo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67"/>
            </a:lvl1pPr>
            <a:lvl2pPr marL="380985" indent="0">
              <a:buNone/>
              <a:defRPr sz="1500"/>
            </a:lvl2pPr>
            <a:lvl3pPr marL="761970" indent="0">
              <a:buNone/>
              <a:defRPr sz="1333"/>
            </a:lvl3pPr>
            <a:lvl4pPr marL="1142954" indent="0">
              <a:buNone/>
              <a:defRPr sz="1167"/>
            </a:lvl4pPr>
            <a:lvl5pPr marL="1523939" indent="0">
              <a:buNone/>
              <a:defRPr sz="1167"/>
            </a:lvl5pPr>
            <a:lvl6pPr marL="1904924" indent="0">
              <a:buNone/>
              <a:defRPr sz="1167"/>
            </a:lvl6pPr>
            <a:lvl7pPr marL="2285909" indent="0">
              <a:buNone/>
              <a:defRPr sz="1167"/>
            </a:lvl7pPr>
            <a:lvl8pPr marL="2666893" indent="0">
              <a:buNone/>
              <a:defRPr sz="1167"/>
            </a:lvl8pPr>
            <a:lvl9pPr marL="3047878" indent="0">
              <a:buNone/>
              <a:defRPr sz="1167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254837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  <a:prstGeom prst="rect">
            <a:avLst/>
          </a:prstGeo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  <a:prstGeom prst="rect">
            <a:avLst/>
          </a:prstGeo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349891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810071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026493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3476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theme" Target="../theme/theme3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487680" y="0"/>
            <a:ext cx="680212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endParaRPr lang="nn-NO"/>
          </a:p>
        </p:txBody>
      </p:sp>
      <p:sp>
        <p:nvSpPr>
          <p:cNvPr id="1027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1117600" y="1219200"/>
            <a:ext cx="65278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nn-N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hf hdr="0" ftr="0" dt="0"/>
  <p:txStyles>
    <p:titleStyle>
      <a:lvl1pPr marL="630238" indent="-630238" algn="l" defTabSz="457200" rtl="0" eaLnBrk="1" fontAlgn="base" hangingPunct="1">
        <a:spcBef>
          <a:spcPct val="0"/>
        </a:spcBef>
        <a:spcAft>
          <a:spcPts val="600"/>
        </a:spcAft>
        <a:buSzPct val="100000"/>
        <a:buFontTx/>
        <a:buBlip>
          <a:blip r:embed="rId5"/>
        </a:buBlip>
        <a:defRPr sz="2000" b="0" u="none" kern="1200">
          <a:solidFill>
            <a:srgbClr val="494949"/>
          </a:solidFill>
          <a:latin typeface="Arial"/>
          <a:ea typeface="ＭＳ Ｐゴシック" charset="-128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595959"/>
          </a:solidFill>
          <a:latin typeface="Arial" charset="0"/>
          <a:ea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595959"/>
          </a:solidFill>
          <a:latin typeface="Arial" charset="0"/>
          <a:ea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595959"/>
          </a:solidFill>
          <a:latin typeface="Arial" charset="0"/>
          <a:ea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595959"/>
          </a:solidFill>
          <a:latin typeface="Arial" charset="0"/>
          <a:ea typeface="ＭＳ Ｐゴシック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595959"/>
          </a:solidFill>
          <a:latin typeface="Arial" charset="0"/>
          <a:ea typeface="ＭＳ Ｐゴシック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595959"/>
          </a:solidFill>
          <a:latin typeface="Arial" charset="0"/>
          <a:ea typeface="ＭＳ Ｐゴシック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595959"/>
          </a:solidFill>
          <a:latin typeface="Arial" charset="0"/>
          <a:ea typeface="ＭＳ Ｐゴシック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595959"/>
          </a:solidFill>
          <a:latin typeface="Arial" charset="0"/>
          <a:ea typeface="ＭＳ Ｐゴシック" charset="-128"/>
        </a:defRPr>
      </a:lvl9pPr>
    </p:titleStyle>
    <p:bodyStyle>
      <a:lvl1pPr marL="0" indent="0" algn="l" defTabSz="457200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SzPct val="120000"/>
        <a:buFont typeface="Arial"/>
        <a:buNone/>
        <a:defRPr sz="1200" b="0" kern="1200">
          <a:solidFill>
            <a:srgbClr val="494949"/>
          </a:solidFill>
          <a:latin typeface="Arial"/>
          <a:ea typeface="ＭＳ Ｐゴシック" charset="-128"/>
          <a:cs typeface="Arial"/>
        </a:defRPr>
      </a:lvl1pPr>
      <a:lvl2pPr marL="288000" indent="-288000" algn="l" defTabSz="457200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SzPct val="120000"/>
        <a:buFont typeface="Arial"/>
        <a:buChar char="•"/>
        <a:defRPr sz="1200" b="0" kern="1200">
          <a:solidFill>
            <a:srgbClr val="494949"/>
          </a:solidFill>
          <a:latin typeface="Arial"/>
          <a:ea typeface="ＭＳ Ｐゴシック" charset="-128"/>
          <a:cs typeface="Arial"/>
        </a:defRPr>
      </a:lvl2pPr>
      <a:lvl3pPr marL="576000" indent="-288000" algn="l" defTabSz="457200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SzPct val="100000"/>
        <a:buFont typeface="Lucida Grande"/>
        <a:buChar char="–"/>
        <a:defRPr sz="1200" b="0" kern="1200">
          <a:solidFill>
            <a:srgbClr val="494949"/>
          </a:solidFill>
          <a:latin typeface="Arial"/>
          <a:ea typeface="ＭＳ Ｐゴシック" charset="-128"/>
          <a:cs typeface="Arial"/>
        </a:defRPr>
      </a:lvl3pPr>
      <a:lvl4pPr marL="864000" indent="-288000" algn="l" defTabSz="457200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Font typeface="Courier New"/>
        <a:buChar char="o"/>
        <a:defRPr sz="1200" b="0" kern="1200">
          <a:solidFill>
            <a:srgbClr val="494949"/>
          </a:solidFill>
          <a:latin typeface="Arial"/>
          <a:ea typeface="ＭＳ Ｐゴシック" charset="-128"/>
          <a:cs typeface="Arial"/>
        </a:defRPr>
      </a:lvl4pPr>
      <a:lvl5pPr marL="1152000" indent="-288000" algn="l" defTabSz="457200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SzPct val="100000"/>
        <a:buFont typeface="Arial"/>
        <a:buChar char="•"/>
        <a:defRPr sz="1200" b="0" kern="1200">
          <a:solidFill>
            <a:srgbClr val="494949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5" descr="new_template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 Box 56"/>
          <p:cNvSpPr txBox="1">
            <a:spLocks noChangeArrowheads="1"/>
          </p:cNvSpPr>
          <p:nvPr userDrawn="1"/>
        </p:nvSpPr>
        <p:spPr bwMode="auto">
          <a:xfrm>
            <a:off x="2933701" y="5320771"/>
            <a:ext cx="2784737" cy="348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67">
                <a:solidFill>
                  <a:srgbClr val="F7A220"/>
                </a:solidFill>
                <a:latin typeface="Georgia" pitchFamily="18" charset="0"/>
              </a:rPr>
              <a:t>Fra idé til livskraftig bedrift</a:t>
            </a:r>
          </a:p>
        </p:txBody>
      </p:sp>
    </p:spTree>
    <p:extLst>
      <p:ext uri="{BB962C8B-B14F-4D97-AF65-F5344CB8AC3E}">
        <p14:creationId xmlns:p14="http://schemas.microsoft.com/office/powerpoint/2010/main" val="762626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" charset="0"/>
        </a:defRPr>
      </a:lvl5pPr>
      <a:lvl6pPr marL="380985"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" charset="0"/>
        </a:defRPr>
      </a:lvl6pPr>
      <a:lvl7pPr marL="761970"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" charset="0"/>
        </a:defRPr>
      </a:lvl7pPr>
      <a:lvl8pPr marL="1142954"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" charset="0"/>
        </a:defRPr>
      </a:lvl8pPr>
      <a:lvl9pPr marL="1523939"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" charset="0"/>
        </a:defRPr>
      </a:lvl9pPr>
    </p:titleStyle>
    <p:bodyStyle>
      <a:lvl1pPr marL="285739" indent="-285739" algn="l" rtl="0" eaLnBrk="0" fontAlgn="base" hangingPunct="0">
        <a:spcBef>
          <a:spcPct val="20000"/>
        </a:spcBef>
        <a:spcAft>
          <a:spcPct val="0"/>
        </a:spcAft>
        <a:buChar char="•"/>
        <a:defRPr sz="2667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hangingPunct="0">
        <a:spcBef>
          <a:spcPct val="20000"/>
        </a:spcBef>
        <a:spcAft>
          <a:spcPct val="0"/>
        </a:spcAft>
        <a:buChar char="–"/>
        <a:defRPr sz="2333">
          <a:solidFill>
            <a:schemeClr val="tx1"/>
          </a:solidFill>
          <a:latin typeface="+mn-lt"/>
        </a:defRPr>
      </a:lvl2pPr>
      <a:lvl3pPr marL="952462" indent="-190492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333447" indent="-190492" algn="l" rtl="0" eaLnBrk="0" fontAlgn="base" hangingPunct="0">
        <a:spcBef>
          <a:spcPct val="20000"/>
        </a:spcBef>
        <a:spcAft>
          <a:spcPct val="0"/>
        </a:spcAft>
        <a:buChar char="–"/>
        <a:defRPr sz="1667">
          <a:solidFill>
            <a:schemeClr val="tx1"/>
          </a:solidFill>
          <a:latin typeface="+mn-lt"/>
        </a:defRPr>
      </a:lvl4pPr>
      <a:lvl5pPr marL="1714431" indent="-190492" algn="l" rtl="0" eaLnBrk="0" fontAlgn="base" hangingPunct="0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</a:defRPr>
      </a:lvl5pPr>
      <a:lvl6pPr marL="2095416" indent="-190492" algn="l" rtl="0" eaLnBrk="0" fontAlgn="base" hangingPunct="0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</a:defRPr>
      </a:lvl6pPr>
      <a:lvl7pPr marL="2476401" indent="-190492" algn="l" rtl="0" eaLnBrk="0" fontAlgn="base" hangingPunct="0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</a:defRPr>
      </a:lvl7pPr>
      <a:lvl8pPr marL="2857386" indent="-190492" algn="l" rtl="0" eaLnBrk="0" fontAlgn="base" hangingPunct="0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</a:defRPr>
      </a:lvl8pPr>
      <a:lvl9pPr marL="3238370" indent="-190492" algn="l" rtl="0" eaLnBrk="0" fontAlgn="base" hangingPunct="0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49264" y="757268"/>
            <a:ext cx="8391525" cy="891626"/>
          </a:xfrm>
          <a:prstGeom prst="rect">
            <a:avLst/>
          </a:prstGeom>
        </p:spPr>
        <p:txBody>
          <a:bodyPr vert="horz" wrap="square" lIns="72000" tIns="72000" rIns="72000" bIns="72000" rtlCol="0" anchor="b" anchorCtr="0">
            <a:noAutofit/>
          </a:bodyPr>
          <a:lstStyle/>
          <a:p>
            <a:r>
              <a:rPr lang="nb-NO" dirty="0"/>
              <a:t>Overskrift</a:t>
            </a:r>
            <a:endParaRPr lang="nn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49263" y="1763449"/>
            <a:ext cx="8391525" cy="3489853"/>
          </a:xfrm>
          <a:prstGeom prst="rect">
            <a:avLst/>
          </a:prstGeom>
        </p:spPr>
        <p:txBody>
          <a:bodyPr vert="horz" wrap="square" lIns="72000" tIns="72000" rIns="72000" bIns="72000" rtlCol="0">
            <a:noAutofit/>
          </a:bodyPr>
          <a:lstStyle/>
          <a:p>
            <a:pPr lvl="0"/>
            <a:r>
              <a:rPr lang="nb-NO" dirty="0"/>
              <a:t>Brødtekst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pic>
        <p:nvPicPr>
          <p:cNvPr id="6146" name="Picture 2" descr="X:\Innovasjon Norge\PPT\PNG til Hilde\gronn_topp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X:\Innovasjon Norge\PPT\PNG til Hilde\innovation_norway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2" y="230188"/>
            <a:ext cx="2165349" cy="26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2"/>
          <p:cNvSpPr txBox="1"/>
          <p:nvPr userDrawn="1"/>
        </p:nvSpPr>
        <p:spPr>
          <a:xfrm>
            <a:off x="56444" y="5464171"/>
            <a:ext cx="1657826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75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http://businessmodelgeneration.com</a:t>
            </a:r>
            <a:endParaRPr lang="en-US" sz="750" dirty="0"/>
          </a:p>
        </p:txBody>
      </p:sp>
      <p:sp>
        <p:nvSpPr>
          <p:cNvPr id="11" name="TextBox 4"/>
          <p:cNvSpPr txBox="1"/>
          <p:nvPr userDrawn="1"/>
        </p:nvSpPr>
        <p:spPr>
          <a:xfrm>
            <a:off x="6765475" y="5464171"/>
            <a:ext cx="2084225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75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http://creativecommons.org/licenses/by-sa/3.0/</a:t>
            </a:r>
            <a:endParaRPr lang="en-US" sz="750" dirty="0"/>
          </a:p>
        </p:txBody>
      </p:sp>
      <p:pic>
        <p:nvPicPr>
          <p:cNvPr id="12" name="Picture 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206" y="5474910"/>
            <a:ext cx="234970" cy="212126"/>
          </a:xfrm>
          <a:prstGeom prst="rect">
            <a:avLst/>
          </a:prstGeom>
        </p:spPr>
      </p:pic>
      <p:pic>
        <p:nvPicPr>
          <p:cNvPr id="13" name="Picture 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956" y="5474910"/>
            <a:ext cx="239476" cy="216193"/>
          </a:xfrm>
          <a:prstGeom prst="rect">
            <a:avLst/>
          </a:prstGeom>
        </p:spPr>
      </p:pic>
      <p:pic>
        <p:nvPicPr>
          <p:cNvPr id="14" name="Picture 8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460" y="5474910"/>
            <a:ext cx="234343" cy="211560"/>
          </a:xfrm>
          <a:prstGeom prst="rect">
            <a:avLst/>
          </a:prstGeom>
        </p:spPr>
      </p:pic>
      <p:pic>
        <p:nvPicPr>
          <p:cNvPr id="15" name="Picture 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399" y="5474910"/>
            <a:ext cx="226158" cy="204170"/>
          </a:xfrm>
          <a:prstGeom prst="rect">
            <a:avLst/>
          </a:prstGeom>
        </p:spPr>
      </p:pic>
      <p:pic>
        <p:nvPicPr>
          <p:cNvPr id="16" name="Picture 10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635" y="5474910"/>
            <a:ext cx="230391" cy="20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803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</p:sldLayoutIdLst>
  <p:transition spd="med">
    <p:fade thruBlk="1"/>
  </p:transition>
  <p:hf sldNum="0" hdr="0" ftr="0" dt="0"/>
  <p:txStyles>
    <p:titleStyle>
      <a:lvl1pPr algn="l" defTabSz="380985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2"/>
          </a:solidFill>
          <a:latin typeface="Calibri" pitchFamily="34" charset="0"/>
          <a:ea typeface="+mj-ea"/>
          <a:cs typeface="Calibri" pitchFamily="34" charset="0"/>
        </a:defRPr>
      </a:lvl1pPr>
    </p:titleStyle>
    <p:bodyStyle>
      <a:lvl1pPr marL="219595" indent="-219595" algn="l" defTabSz="380985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itchFamily="34" charset="0"/>
        <a:buChar char="•"/>
        <a:defRPr sz="2333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449774" indent="-230178" algn="l" defTabSz="380985" rtl="0" eaLnBrk="1" latinLnBrk="0" hangingPunct="1">
        <a:lnSpc>
          <a:spcPct val="90000"/>
        </a:lnSpc>
        <a:spcBef>
          <a:spcPts val="250"/>
        </a:spcBef>
        <a:buClr>
          <a:schemeClr val="tx2"/>
        </a:buClr>
        <a:buSzPct val="90000"/>
        <a:buFont typeface="Arial"/>
        <a:buChar char="•"/>
        <a:defRPr sz="20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669369" indent="-219595" algn="l" defTabSz="380985" rtl="0" eaLnBrk="1" latinLnBrk="0" hangingPunct="1">
        <a:lnSpc>
          <a:spcPct val="90000"/>
        </a:lnSpc>
        <a:spcBef>
          <a:spcPts val="250"/>
        </a:spcBef>
        <a:buClr>
          <a:schemeClr val="tx2"/>
        </a:buClr>
        <a:buSzPct val="90000"/>
        <a:buFont typeface="Arial"/>
        <a:buChar char="•"/>
        <a:defRPr sz="1667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900871" indent="-231502" algn="l" defTabSz="380985" rtl="0" eaLnBrk="1" latinLnBrk="0" hangingPunct="1">
        <a:lnSpc>
          <a:spcPts val="2167"/>
        </a:lnSpc>
        <a:spcBef>
          <a:spcPts val="417"/>
        </a:spcBef>
        <a:buClr>
          <a:schemeClr val="tx2"/>
        </a:buClr>
        <a:buSzPct val="90000"/>
        <a:buFont typeface="Arial"/>
        <a:buChar char="•"/>
        <a:defRPr sz="1667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750064" indent="-149484" algn="l" defTabSz="380985" rtl="0" eaLnBrk="1" latinLnBrk="0" hangingPunct="1">
        <a:lnSpc>
          <a:spcPts val="2167"/>
        </a:lnSpc>
        <a:spcBef>
          <a:spcPts val="417"/>
        </a:spcBef>
        <a:buClr>
          <a:schemeClr val="tx2"/>
        </a:buClr>
        <a:buSzPct val="90000"/>
        <a:buFont typeface="Arial"/>
        <a:buChar char="•"/>
        <a:defRPr sz="1667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2095416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jp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3713820" y="701921"/>
            <a:ext cx="1684457" cy="1936257"/>
          </a:xfrm>
          <a:prstGeom prst="rect">
            <a:avLst/>
          </a:prstGeom>
          <a:noFill/>
          <a:ln w="38100">
            <a:solidFill>
              <a:srgbClr val="F5822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nb-NO" sz="1600"/>
          </a:p>
        </p:txBody>
      </p:sp>
      <p:sp>
        <p:nvSpPr>
          <p:cNvPr id="7" name="TekstSylinder 6"/>
          <p:cNvSpPr txBox="1"/>
          <p:nvPr/>
        </p:nvSpPr>
        <p:spPr>
          <a:xfrm>
            <a:off x="3819853" y="743310"/>
            <a:ext cx="13040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nb-NO" sz="1100" b="1" dirty="0"/>
              <a:t>Kundenytte /</a:t>
            </a:r>
          </a:p>
          <a:p>
            <a:pPr>
              <a:spcBef>
                <a:spcPts val="0"/>
              </a:spcBef>
            </a:pPr>
            <a:r>
              <a:rPr lang="nb-NO" sz="1100" b="1" dirty="0"/>
              <a:t>Verdiløfte</a:t>
            </a:r>
          </a:p>
        </p:txBody>
      </p:sp>
      <p:sp>
        <p:nvSpPr>
          <p:cNvPr id="8" name="Rektangel 7"/>
          <p:cNvSpPr/>
          <p:nvPr/>
        </p:nvSpPr>
        <p:spPr>
          <a:xfrm>
            <a:off x="7267461" y="694164"/>
            <a:ext cx="1655252" cy="1434383"/>
          </a:xfrm>
          <a:prstGeom prst="rect">
            <a:avLst/>
          </a:prstGeom>
          <a:noFill/>
          <a:ln w="38100">
            <a:solidFill>
              <a:srgbClr val="F5822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nb-NO" sz="1600"/>
          </a:p>
        </p:txBody>
      </p:sp>
      <p:sp>
        <p:nvSpPr>
          <p:cNvPr id="10" name="TekstSylinder 9"/>
          <p:cNvSpPr txBox="1"/>
          <p:nvPr/>
        </p:nvSpPr>
        <p:spPr>
          <a:xfrm>
            <a:off x="7462013" y="752730"/>
            <a:ext cx="948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nb-NO" sz="1100" b="1" dirty="0"/>
              <a:t>Kunde-segmen</a:t>
            </a:r>
            <a:r>
              <a:rPr lang="nb-NO" sz="1100" dirty="0"/>
              <a:t>t</a:t>
            </a:r>
          </a:p>
        </p:txBody>
      </p:sp>
      <p:sp>
        <p:nvSpPr>
          <p:cNvPr id="11" name="Rektangel 10"/>
          <p:cNvSpPr/>
          <p:nvPr/>
        </p:nvSpPr>
        <p:spPr>
          <a:xfrm>
            <a:off x="5410543" y="694164"/>
            <a:ext cx="1830229" cy="1305820"/>
          </a:xfrm>
          <a:prstGeom prst="rect">
            <a:avLst/>
          </a:prstGeom>
          <a:noFill/>
          <a:ln w="38100">
            <a:solidFill>
              <a:srgbClr val="0090D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nb-NO" sz="1600"/>
          </a:p>
        </p:txBody>
      </p:sp>
      <p:sp>
        <p:nvSpPr>
          <p:cNvPr id="12" name="Rektangel 11"/>
          <p:cNvSpPr/>
          <p:nvPr/>
        </p:nvSpPr>
        <p:spPr>
          <a:xfrm>
            <a:off x="5395708" y="2012619"/>
            <a:ext cx="1848602" cy="2075349"/>
          </a:xfrm>
          <a:prstGeom prst="rect">
            <a:avLst/>
          </a:prstGeom>
          <a:noFill/>
          <a:ln w="38100">
            <a:solidFill>
              <a:srgbClr val="0090D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nb-NO" sz="1600"/>
          </a:p>
        </p:txBody>
      </p:sp>
      <p:sp>
        <p:nvSpPr>
          <p:cNvPr id="15" name="Rektangel 14"/>
          <p:cNvSpPr/>
          <p:nvPr/>
        </p:nvSpPr>
        <p:spPr>
          <a:xfrm>
            <a:off x="324399" y="697815"/>
            <a:ext cx="1710330" cy="3353001"/>
          </a:xfrm>
          <a:prstGeom prst="rect">
            <a:avLst/>
          </a:prstGeom>
          <a:noFill/>
          <a:ln w="38100">
            <a:solidFill>
              <a:srgbClr val="0090D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nb-NO" sz="1600"/>
          </a:p>
        </p:txBody>
      </p:sp>
      <p:sp>
        <p:nvSpPr>
          <p:cNvPr id="16" name="Rektangel 15"/>
          <p:cNvSpPr/>
          <p:nvPr/>
        </p:nvSpPr>
        <p:spPr>
          <a:xfrm>
            <a:off x="6406242" y="4082776"/>
            <a:ext cx="2528094" cy="1598752"/>
          </a:xfrm>
          <a:prstGeom prst="rect">
            <a:avLst/>
          </a:prstGeom>
          <a:solidFill>
            <a:schemeClr val="bg1"/>
          </a:solidFill>
          <a:ln w="38100">
            <a:solidFill>
              <a:srgbClr val="B8D4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nb-NO" sz="1600"/>
          </a:p>
        </p:txBody>
      </p:sp>
      <p:sp>
        <p:nvSpPr>
          <p:cNvPr id="17" name="TekstSylinder 16"/>
          <p:cNvSpPr txBox="1"/>
          <p:nvPr/>
        </p:nvSpPr>
        <p:spPr>
          <a:xfrm>
            <a:off x="6548057" y="4096759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nb-NO" sz="1200" b="1" dirty="0"/>
              <a:t>Sosial og miljømessig verdi - Impact</a:t>
            </a:r>
          </a:p>
        </p:txBody>
      </p:sp>
      <p:sp>
        <p:nvSpPr>
          <p:cNvPr id="18" name="Rektangel 17"/>
          <p:cNvSpPr/>
          <p:nvPr/>
        </p:nvSpPr>
        <p:spPr>
          <a:xfrm>
            <a:off x="324400" y="4087969"/>
            <a:ext cx="2181733" cy="1591916"/>
          </a:xfrm>
          <a:prstGeom prst="rect">
            <a:avLst/>
          </a:prstGeom>
          <a:noFill/>
          <a:ln w="38100">
            <a:solidFill>
              <a:srgbClr val="D2232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nb-NO" sz="1600"/>
          </a:p>
        </p:txBody>
      </p:sp>
      <p:sp>
        <p:nvSpPr>
          <p:cNvPr id="19" name="Rektangel 18"/>
          <p:cNvSpPr/>
          <p:nvPr/>
        </p:nvSpPr>
        <p:spPr>
          <a:xfrm>
            <a:off x="2022141" y="718013"/>
            <a:ext cx="1671287" cy="1275536"/>
          </a:xfrm>
          <a:prstGeom prst="rect">
            <a:avLst/>
          </a:prstGeom>
          <a:noFill/>
          <a:ln w="38100">
            <a:solidFill>
              <a:srgbClr val="F5822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nb-NO" sz="1600"/>
          </a:p>
        </p:txBody>
      </p:sp>
      <p:sp>
        <p:nvSpPr>
          <p:cNvPr id="20" name="Rektangel 19"/>
          <p:cNvSpPr/>
          <p:nvPr/>
        </p:nvSpPr>
        <p:spPr>
          <a:xfrm>
            <a:off x="2022140" y="2007554"/>
            <a:ext cx="1671288" cy="2043262"/>
          </a:xfrm>
          <a:prstGeom prst="rect">
            <a:avLst/>
          </a:prstGeom>
          <a:noFill/>
          <a:ln w="38100">
            <a:solidFill>
              <a:srgbClr val="0090D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nb-NO" sz="1600"/>
          </a:p>
        </p:txBody>
      </p:sp>
      <p:sp>
        <p:nvSpPr>
          <p:cNvPr id="21" name="TekstSylinder 20"/>
          <p:cNvSpPr txBox="1"/>
          <p:nvPr/>
        </p:nvSpPr>
        <p:spPr>
          <a:xfrm>
            <a:off x="3749240" y="2656992"/>
            <a:ext cx="1550893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nb-NO" sz="1100" b="1" dirty="0"/>
              <a:t>Sosial  og miljømessig</a:t>
            </a:r>
          </a:p>
          <a:p>
            <a:pPr>
              <a:spcBef>
                <a:spcPts val="0"/>
              </a:spcBef>
            </a:pPr>
            <a:r>
              <a:rPr lang="nb-NO" sz="1100" b="1" dirty="0"/>
              <a:t>verdi - </a:t>
            </a:r>
            <a:r>
              <a:rPr lang="nb-NO" sz="1100" b="1" dirty="0" err="1"/>
              <a:t>outcomes</a:t>
            </a:r>
            <a:endParaRPr lang="nb-NO" sz="1100" b="1" u="sng" dirty="0"/>
          </a:p>
          <a:p>
            <a:pPr>
              <a:spcBef>
                <a:spcPts val="0"/>
              </a:spcBef>
            </a:pPr>
            <a:r>
              <a:rPr lang="nb-NO" sz="1000" u="sng" dirty="0"/>
              <a:t>Mottakere/brukere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b-NO" sz="1000" dirty="0"/>
              <a:t>Hva er den sosiale/miljømessige verdi for målgruppe/brukere?</a:t>
            </a:r>
          </a:p>
        </p:txBody>
      </p:sp>
      <p:sp>
        <p:nvSpPr>
          <p:cNvPr id="22" name="TekstSylinder 21"/>
          <p:cNvSpPr txBox="1"/>
          <p:nvPr/>
        </p:nvSpPr>
        <p:spPr>
          <a:xfrm>
            <a:off x="7270418" y="1112884"/>
            <a:ext cx="16754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0" indent="-95250"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nb-NO" sz="1000" dirty="0"/>
              <a:t>Hvem skaper du </a:t>
            </a:r>
          </a:p>
          <a:p>
            <a:pPr>
              <a:spcBef>
                <a:spcPts val="0"/>
              </a:spcBef>
              <a:buClr>
                <a:srgbClr val="C00000"/>
              </a:buClr>
            </a:pPr>
            <a:r>
              <a:rPr lang="nb-NO" sz="1000" dirty="0"/>
              <a:t>   verdi for?</a:t>
            </a:r>
          </a:p>
          <a:p>
            <a:pPr marL="171450" indent="-171450"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nb-NO" sz="1000" dirty="0"/>
              <a:t>Hvem er viktigste kunde?</a:t>
            </a:r>
          </a:p>
          <a:p>
            <a:pPr marL="95250" indent="-95250"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nb-NO" sz="1000" dirty="0"/>
              <a:t>Hvem betaler for din verdiskaping? </a:t>
            </a:r>
          </a:p>
        </p:txBody>
      </p:sp>
      <p:sp>
        <p:nvSpPr>
          <p:cNvPr id="24" name="Avrundet rektangel 23"/>
          <p:cNvSpPr/>
          <p:nvPr/>
        </p:nvSpPr>
        <p:spPr>
          <a:xfrm>
            <a:off x="4827004" y="743048"/>
            <a:ext cx="492539" cy="256481"/>
          </a:xfrm>
          <a:prstGeom prst="roundRect">
            <a:avLst/>
          </a:prstGeom>
          <a:solidFill>
            <a:srgbClr val="54535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r>
              <a:rPr lang="nb-NO" sz="1600" b="1" dirty="0"/>
              <a:t>2</a:t>
            </a:r>
          </a:p>
        </p:txBody>
      </p:sp>
      <p:sp>
        <p:nvSpPr>
          <p:cNvPr id="25" name="TekstSylinder 24"/>
          <p:cNvSpPr txBox="1"/>
          <p:nvPr/>
        </p:nvSpPr>
        <p:spPr>
          <a:xfrm>
            <a:off x="5519508" y="2019129"/>
            <a:ext cx="13040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nb-NO" sz="1100" b="1" dirty="0"/>
              <a:t>Distribusjons-kanal</a:t>
            </a:r>
          </a:p>
        </p:txBody>
      </p:sp>
      <p:sp>
        <p:nvSpPr>
          <p:cNvPr id="26" name="Avrundet rektangel 25"/>
          <p:cNvSpPr/>
          <p:nvPr/>
        </p:nvSpPr>
        <p:spPr>
          <a:xfrm>
            <a:off x="6713128" y="2052987"/>
            <a:ext cx="492539" cy="256481"/>
          </a:xfrm>
          <a:prstGeom prst="roundRect">
            <a:avLst/>
          </a:prstGeom>
          <a:solidFill>
            <a:srgbClr val="54535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r>
              <a:rPr lang="nb-NO" sz="1600" b="1" dirty="0"/>
              <a:t>3</a:t>
            </a:r>
          </a:p>
        </p:txBody>
      </p:sp>
      <p:sp>
        <p:nvSpPr>
          <p:cNvPr id="27" name="TekstSylinder 26"/>
          <p:cNvSpPr txBox="1"/>
          <p:nvPr/>
        </p:nvSpPr>
        <p:spPr>
          <a:xfrm>
            <a:off x="5540179" y="745334"/>
            <a:ext cx="11729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nb-NO" sz="1100" b="1" dirty="0"/>
              <a:t>Kunde-relasjon</a:t>
            </a:r>
          </a:p>
        </p:txBody>
      </p:sp>
      <p:sp>
        <p:nvSpPr>
          <p:cNvPr id="28" name="Avrundet rektangel 27"/>
          <p:cNvSpPr/>
          <p:nvPr/>
        </p:nvSpPr>
        <p:spPr>
          <a:xfrm>
            <a:off x="6720151" y="767818"/>
            <a:ext cx="492539" cy="256481"/>
          </a:xfrm>
          <a:prstGeom prst="roundRect">
            <a:avLst/>
          </a:prstGeom>
          <a:solidFill>
            <a:srgbClr val="54535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r>
              <a:rPr lang="nb-NO" sz="1600" b="1" dirty="0"/>
              <a:t>4</a:t>
            </a:r>
          </a:p>
        </p:txBody>
      </p:sp>
      <p:sp>
        <p:nvSpPr>
          <p:cNvPr id="29" name="TekstSylinder 28"/>
          <p:cNvSpPr txBox="1"/>
          <p:nvPr/>
        </p:nvSpPr>
        <p:spPr>
          <a:xfrm>
            <a:off x="6658695" y="4385035"/>
            <a:ext cx="23069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0" indent="-95250"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nb-NO" sz="900" u="sng" dirty="0"/>
          </a:p>
          <a:p>
            <a:r>
              <a:rPr lang="nb-NO" sz="1000" u="sng" dirty="0"/>
              <a:t>Konsekvens av tiltak</a:t>
            </a:r>
            <a:r>
              <a:rPr lang="nb-NO" sz="900" u="sng" dirty="0"/>
              <a:t> </a:t>
            </a:r>
          </a:p>
          <a:p>
            <a:pPr marL="171450" indent="-1714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nb-NO" sz="900" dirty="0"/>
              <a:t>Hvordan synliggjør du at det du skaper har sosiale/miljømessige konsekvenser?</a:t>
            </a:r>
          </a:p>
          <a:p>
            <a:pPr marL="171450" indent="-1714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nb-NO" sz="900" dirty="0"/>
              <a:t>Hva er den langsiktige effekt som den sosiale innsatsen forventer å ha?</a:t>
            </a:r>
          </a:p>
        </p:txBody>
      </p:sp>
      <p:sp>
        <p:nvSpPr>
          <p:cNvPr id="30" name="TekstSylinder 29"/>
          <p:cNvSpPr txBox="1"/>
          <p:nvPr/>
        </p:nvSpPr>
        <p:spPr>
          <a:xfrm>
            <a:off x="340782" y="4154628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nb-NO" sz="1200" b="1" dirty="0"/>
              <a:t>Kostnadsstruktur</a:t>
            </a:r>
          </a:p>
        </p:txBody>
      </p:sp>
      <p:sp>
        <p:nvSpPr>
          <p:cNvPr id="31" name="TekstSylinder 30"/>
          <p:cNvSpPr txBox="1"/>
          <p:nvPr/>
        </p:nvSpPr>
        <p:spPr>
          <a:xfrm>
            <a:off x="332072" y="4468780"/>
            <a:ext cx="17026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0" indent="-95250"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nb-NO" sz="900" dirty="0"/>
              <a:t>Hva er de mest kostnadskrevende elementene i din forretningsmodell?</a:t>
            </a:r>
          </a:p>
          <a:p>
            <a:pPr marL="95250" indent="-95250"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nb-NO" sz="900" dirty="0"/>
              <a:t>Hvilke nøkkelressurser er dyrest?</a:t>
            </a:r>
          </a:p>
          <a:p>
            <a:pPr marL="95250" indent="-95250"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nb-NO" sz="900" dirty="0"/>
              <a:t>Hvilke aktiviteter koster mest?</a:t>
            </a:r>
          </a:p>
        </p:txBody>
      </p:sp>
      <p:sp>
        <p:nvSpPr>
          <p:cNvPr id="32" name="Avrundet rektangel 31"/>
          <p:cNvSpPr/>
          <p:nvPr/>
        </p:nvSpPr>
        <p:spPr>
          <a:xfrm>
            <a:off x="8366078" y="4109039"/>
            <a:ext cx="492539" cy="256481"/>
          </a:xfrm>
          <a:prstGeom prst="roundRect">
            <a:avLst/>
          </a:prstGeom>
          <a:solidFill>
            <a:srgbClr val="54535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r>
              <a:rPr lang="nb-NO" sz="1600" b="1" dirty="0"/>
              <a:t>5</a:t>
            </a:r>
          </a:p>
        </p:txBody>
      </p:sp>
      <p:sp>
        <p:nvSpPr>
          <p:cNvPr id="33" name="Avrundet rektangel 32"/>
          <p:cNvSpPr/>
          <p:nvPr/>
        </p:nvSpPr>
        <p:spPr>
          <a:xfrm>
            <a:off x="1802095" y="4183288"/>
            <a:ext cx="492539" cy="256481"/>
          </a:xfrm>
          <a:prstGeom prst="roundRect">
            <a:avLst/>
          </a:prstGeom>
          <a:solidFill>
            <a:srgbClr val="54535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r>
              <a:rPr lang="nb-NO" sz="1600" b="1" dirty="0"/>
              <a:t>9</a:t>
            </a:r>
          </a:p>
        </p:txBody>
      </p:sp>
      <p:sp>
        <p:nvSpPr>
          <p:cNvPr id="34" name="Avrundet rektangel 33"/>
          <p:cNvSpPr/>
          <p:nvPr/>
        </p:nvSpPr>
        <p:spPr>
          <a:xfrm>
            <a:off x="1323423" y="744471"/>
            <a:ext cx="492539" cy="256481"/>
          </a:xfrm>
          <a:prstGeom prst="roundRect">
            <a:avLst/>
          </a:prstGeom>
          <a:solidFill>
            <a:srgbClr val="54535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r>
              <a:rPr lang="nb-NO" sz="1600" b="1" dirty="0"/>
              <a:t>8</a:t>
            </a:r>
          </a:p>
        </p:txBody>
      </p:sp>
      <p:sp>
        <p:nvSpPr>
          <p:cNvPr id="35" name="TekstSylinder 34"/>
          <p:cNvSpPr txBox="1"/>
          <p:nvPr/>
        </p:nvSpPr>
        <p:spPr>
          <a:xfrm>
            <a:off x="338048" y="713542"/>
            <a:ext cx="9853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nb-NO" sz="1100" b="1" dirty="0"/>
              <a:t>Allianse-partnere</a:t>
            </a:r>
            <a:endParaRPr lang="nb-NO" sz="1100" dirty="0"/>
          </a:p>
        </p:txBody>
      </p:sp>
      <p:sp>
        <p:nvSpPr>
          <p:cNvPr id="36" name="TekstSylinder 35"/>
          <p:cNvSpPr txBox="1"/>
          <p:nvPr/>
        </p:nvSpPr>
        <p:spPr>
          <a:xfrm>
            <a:off x="272542" y="1236504"/>
            <a:ext cx="16681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0" indent="-95250"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nb-NO" sz="1000" dirty="0"/>
              <a:t>Hvilke ressurser mangler du?</a:t>
            </a:r>
          </a:p>
          <a:p>
            <a:pPr marL="95250" indent="-95250"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nb-NO" sz="1000" dirty="0"/>
              <a:t>Hvem er dine viktigste samarbeidspartnere?</a:t>
            </a:r>
          </a:p>
          <a:p>
            <a:pPr marL="95250" indent="-95250"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nb-NO" sz="1000" dirty="0"/>
              <a:t>Hvem er dine viktigste leverandører?</a:t>
            </a:r>
          </a:p>
          <a:p>
            <a:pPr marL="95250" indent="-95250"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nb-NO" sz="1000" dirty="0"/>
              <a:t>Hvilke ressurser kjøper du av hvem?</a:t>
            </a:r>
          </a:p>
          <a:p>
            <a:pPr marL="95250" indent="-95250"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nb-NO" sz="1000" dirty="0"/>
              <a:t>Hvilke kritiske aktiviteter løses hos dine partnere?</a:t>
            </a:r>
          </a:p>
        </p:txBody>
      </p:sp>
      <p:sp>
        <p:nvSpPr>
          <p:cNvPr id="40" name="TekstSylinder 39"/>
          <p:cNvSpPr txBox="1"/>
          <p:nvPr/>
        </p:nvSpPr>
        <p:spPr>
          <a:xfrm>
            <a:off x="2020918" y="723979"/>
            <a:ext cx="11729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nb-NO" sz="1100" b="1" dirty="0"/>
              <a:t>Kjerne-aktiviteter</a:t>
            </a:r>
          </a:p>
        </p:txBody>
      </p:sp>
      <p:sp>
        <p:nvSpPr>
          <p:cNvPr id="41" name="Avrundet rektangel 40"/>
          <p:cNvSpPr/>
          <p:nvPr/>
        </p:nvSpPr>
        <p:spPr>
          <a:xfrm>
            <a:off x="3159945" y="723314"/>
            <a:ext cx="492539" cy="256481"/>
          </a:xfrm>
          <a:prstGeom prst="roundRect">
            <a:avLst/>
          </a:prstGeom>
          <a:solidFill>
            <a:srgbClr val="54535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r>
              <a:rPr lang="nb-NO" sz="1600" b="1" dirty="0"/>
              <a:t>7</a:t>
            </a:r>
          </a:p>
        </p:txBody>
      </p:sp>
      <p:sp>
        <p:nvSpPr>
          <p:cNvPr id="43" name="TekstSylinder 42"/>
          <p:cNvSpPr txBox="1"/>
          <p:nvPr/>
        </p:nvSpPr>
        <p:spPr>
          <a:xfrm>
            <a:off x="2048214" y="1985079"/>
            <a:ext cx="11729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nb-NO" sz="1100" b="1" dirty="0"/>
              <a:t>Nøkkel-ressurser</a:t>
            </a:r>
          </a:p>
        </p:txBody>
      </p:sp>
      <p:sp>
        <p:nvSpPr>
          <p:cNvPr id="44" name="Avrundet rektangel 43"/>
          <p:cNvSpPr/>
          <p:nvPr/>
        </p:nvSpPr>
        <p:spPr>
          <a:xfrm>
            <a:off x="3159945" y="2030310"/>
            <a:ext cx="492539" cy="256481"/>
          </a:xfrm>
          <a:prstGeom prst="roundRect">
            <a:avLst/>
          </a:prstGeom>
          <a:solidFill>
            <a:srgbClr val="54535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r>
              <a:rPr lang="nb-NO" sz="1600" b="1"/>
              <a:t>6</a:t>
            </a:r>
            <a:endParaRPr lang="nb-NO" sz="16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127" y="1005644"/>
            <a:ext cx="459188" cy="286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595" y="997880"/>
            <a:ext cx="550033" cy="45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004" y="1004544"/>
            <a:ext cx="532131" cy="386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016" y="1043270"/>
            <a:ext cx="388707" cy="342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832" y="984503"/>
            <a:ext cx="395339" cy="488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001" y="4518056"/>
            <a:ext cx="524327" cy="366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30" y="2348173"/>
            <a:ext cx="514055" cy="509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714" y="2392008"/>
            <a:ext cx="522952" cy="347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Sylinder 3"/>
          <p:cNvSpPr txBox="1"/>
          <p:nvPr/>
        </p:nvSpPr>
        <p:spPr>
          <a:xfrm>
            <a:off x="3825883" y="1145399"/>
            <a:ext cx="15376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buClr>
                <a:srgbClr val="C00000"/>
              </a:buClr>
            </a:pPr>
            <a:r>
              <a:rPr lang="nb-NO" sz="1000" u="sng" dirty="0"/>
              <a:t>Kundefordel</a:t>
            </a:r>
          </a:p>
          <a:p>
            <a:pPr marL="95250" indent="-95250"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nb-NO" sz="1000" dirty="0"/>
              <a:t>Hva vil dine kunder få ut av dine initiativ?</a:t>
            </a:r>
          </a:p>
          <a:p>
            <a:pPr marL="95250" indent="-95250"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nb-NO" sz="1000" dirty="0"/>
              <a:t>Hvilke problem løser du for kunden?</a:t>
            </a:r>
          </a:p>
          <a:p>
            <a:pPr marL="95250" indent="-95250"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nb-NO" sz="1000" dirty="0"/>
              <a:t>Hvilke andre kunde-behov dekker du?</a:t>
            </a:r>
          </a:p>
          <a:p>
            <a:pPr marL="95250" indent="-95250"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nb-NO" sz="1000" dirty="0"/>
              <a:t>Hvilke produktpakker av løsninger tilbyr du?</a:t>
            </a:r>
          </a:p>
        </p:txBody>
      </p:sp>
      <p:sp>
        <p:nvSpPr>
          <p:cNvPr id="46" name="TekstSylinder 45"/>
          <p:cNvSpPr txBox="1"/>
          <p:nvPr/>
        </p:nvSpPr>
        <p:spPr>
          <a:xfrm>
            <a:off x="5515972" y="2564720"/>
            <a:ext cx="14543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0" indent="-95250"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nb-NO" sz="1000" dirty="0"/>
              <a:t>Hvordan leverer du tjenesten til dine kunder og mottakere/brukere?</a:t>
            </a:r>
          </a:p>
        </p:txBody>
      </p:sp>
      <p:sp>
        <p:nvSpPr>
          <p:cNvPr id="57" name="TekstSylinder 56"/>
          <p:cNvSpPr txBox="1"/>
          <p:nvPr/>
        </p:nvSpPr>
        <p:spPr>
          <a:xfrm>
            <a:off x="5387327" y="1115256"/>
            <a:ext cx="16068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0" indent="-95250"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nb-NO" sz="1000" dirty="0"/>
              <a:t>Hvilke relasjon forventer kunde og målgruppe (forskjellig) for å handle med oss?</a:t>
            </a:r>
          </a:p>
        </p:txBody>
      </p:sp>
      <p:sp>
        <p:nvSpPr>
          <p:cNvPr id="50" name="TekstSylinder 49"/>
          <p:cNvSpPr txBox="1"/>
          <p:nvPr/>
        </p:nvSpPr>
        <p:spPr>
          <a:xfrm>
            <a:off x="1966328" y="2387685"/>
            <a:ext cx="1227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0" indent="-95250"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nb-NO" sz="1000" dirty="0"/>
              <a:t>Hvilke ressurser trenger vi for å få til blokk 2, 3, 4 og 5?</a:t>
            </a:r>
          </a:p>
        </p:txBody>
      </p:sp>
      <p:sp>
        <p:nvSpPr>
          <p:cNvPr id="51" name="TekstSylinder 50"/>
          <p:cNvSpPr txBox="1"/>
          <p:nvPr/>
        </p:nvSpPr>
        <p:spPr>
          <a:xfrm>
            <a:off x="1982901" y="1063657"/>
            <a:ext cx="1210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0" indent="-95250"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nb-NO" sz="1000" dirty="0"/>
              <a:t>Hvilke aktiviteter trenger du for å få til blokk 2, 3, 4 og 5?</a:t>
            </a:r>
          </a:p>
        </p:txBody>
      </p:sp>
      <p:sp>
        <p:nvSpPr>
          <p:cNvPr id="53" name="Tittel 1"/>
          <p:cNvSpPr txBox="1">
            <a:spLocks/>
          </p:cNvSpPr>
          <p:nvPr/>
        </p:nvSpPr>
        <p:spPr>
          <a:xfrm>
            <a:off x="332072" y="97057"/>
            <a:ext cx="6963422" cy="517535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595959"/>
                </a:solidFill>
                <a:latin typeface="Arial"/>
                <a:ea typeface="ＭＳ Ｐゴシック" charset="-128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95959"/>
                </a:solidFill>
                <a:latin typeface="Arial" charset="0"/>
                <a:ea typeface="ＭＳ Ｐゴシック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95959"/>
                </a:solidFill>
                <a:latin typeface="Arial" charset="0"/>
                <a:ea typeface="ＭＳ Ｐゴシック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95959"/>
                </a:solidFill>
                <a:latin typeface="Arial" charset="0"/>
                <a:ea typeface="ＭＳ Ｐゴシック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95959"/>
                </a:solidFill>
                <a:latin typeface="Arial" charset="0"/>
                <a:ea typeface="ＭＳ Ｐゴシック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95959"/>
                </a:solidFill>
                <a:latin typeface="Arial" charset="0"/>
                <a:ea typeface="ＭＳ Ｐゴシック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95959"/>
                </a:solidFill>
                <a:latin typeface="Arial" charset="0"/>
                <a:ea typeface="ＭＳ Ｐゴシック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95959"/>
                </a:solidFill>
                <a:latin typeface="Arial" charset="0"/>
                <a:ea typeface="ＭＳ Ｐゴシック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95959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tabLst>
                <a:tab pos="1071563" algn="l"/>
              </a:tabLst>
            </a:pPr>
            <a:r>
              <a:rPr lang="nb-NO" sz="1800" b="0" dirty="0">
                <a:solidFill>
                  <a:schemeClr val="tx1"/>
                </a:solidFill>
              </a:rPr>
              <a:t>Osterwalder Canvas </a:t>
            </a:r>
            <a:r>
              <a:rPr lang="nb-NO" sz="1600" b="0" dirty="0">
                <a:solidFill>
                  <a:schemeClr val="tx1"/>
                </a:solidFill>
              </a:rPr>
              <a:t>-  flere bunnlinjer: </a:t>
            </a:r>
            <a:r>
              <a:rPr lang="nb-NO" sz="1600" b="0" dirty="0">
                <a:solidFill>
                  <a:srgbClr val="FF0000"/>
                </a:solidFill>
              </a:rPr>
              <a:t>Hvilket problem skal du løse?</a:t>
            </a:r>
            <a:endParaRPr lang="nb-NO" sz="1800" b="0" dirty="0">
              <a:solidFill>
                <a:srgbClr val="FF0000"/>
              </a:solidFill>
            </a:endParaRPr>
          </a:p>
        </p:txBody>
      </p:sp>
      <p:pic>
        <p:nvPicPr>
          <p:cNvPr id="58" name="Bilde 57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003" y="67039"/>
            <a:ext cx="1438930" cy="472957"/>
          </a:xfrm>
          <a:prstGeom prst="rect">
            <a:avLst/>
          </a:prstGeom>
        </p:spPr>
      </p:pic>
      <p:pic>
        <p:nvPicPr>
          <p:cNvPr id="59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076" y="3010730"/>
            <a:ext cx="388707" cy="342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Rektangel 59"/>
          <p:cNvSpPr/>
          <p:nvPr/>
        </p:nvSpPr>
        <p:spPr>
          <a:xfrm>
            <a:off x="3732471" y="2636814"/>
            <a:ext cx="1644586" cy="1445961"/>
          </a:xfrm>
          <a:prstGeom prst="rect">
            <a:avLst/>
          </a:prstGeom>
          <a:noFill/>
          <a:ln w="38100">
            <a:solidFill>
              <a:srgbClr val="F5822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nb-NO" sz="1600"/>
          </a:p>
        </p:txBody>
      </p:sp>
      <p:sp>
        <p:nvSpPr>
          <p:cNvPr id="62" name="Rektangel 61"/>
          <p:cNvSpPr/>
          <p:nvPr/>
        </p:nvSpPr>
        <p:spPr>
          <a:xfrm>
            <a:off x="7269386" y="2119786"/>
            <a:ext cx="1655252" cy="1931029"/>
          </a:xfrm>
          <a:prstGeom prst="rect">
            <a:avLst/>
          </a:prstGeom>
          <a:noFill/>
          <a:ln w="38100">
            <a:solidFill>
              <a:srgbClr val="F5822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nb-NO" sz="1600"/>
          </a:p>
        </p:txBody>
      </p:sp>
      <p:sp>
        <p:nvSpPr>
          <p:cNvPr id="63" name="TekstSylinder 62"/>
          <p:cNvSpPr txBox="1"/>
          <p:nvPr/>
        </p:nvSpPr>
        <p:spPr>
          <a:xfrm>
            <a:off x="7487088" y="2178353"/>
            <a:ext cx="9480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nb-NO" sz="1100" b="1" dirty="0"/>
              <a:t>Målgruppe</a:t>
            </a:r>
            <a:endParaRPr lang="nb-NO" sz="1100" dirty="0"/>
          </a:p>
        </p:txBody>
      </p:sp>
      <p:sp>
        <p:nvSpPr>
          <p:cNvPr id="64" name="TekstSylinder 63"/>
          <p:cNvSpPr txBox="1"/>
          <p:nvPr/>
        </p:nvSpPr>
        <p:spPr>
          <a:xfrm>
            <a:off x="7295494" y="2434332"/>
            <a:ext cx="15009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0" indent="-95250"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nb-NO" sz="1000" dirty="0"/>
              <a:t>Hvem er din målgruppe?</a:t>
            </a:r>
          </a:p>
          <a:p>
            <a:pPr marL="95250" indent="-95250"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nb-NO" sz="1000" dirty="0"/>
              <a:t>Hvilken sak eller målgrupper ønsker virksomheten å henvende seg til  tilby løsninger for?</a:t>
            </a:r>
          </a:p>
        </p:txBody>
      </p:sp>
      <p:pic>
        <p:nvPicPr>
          <p:cNvPr id="6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759" y="4397889"/>
            <a:ext cx="388707" cy="342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Avrundet rektangel 67"/>
          <p:cNvSpPr/>
          <p:nvPr/>
        </p:nvSpPr>
        <p:spPr>
          <a:xfrm>
            <a:off x="8370490" y="713677"/>
            <a:ext cx="492539" cy="256481"/>
          </a:xfrm>
          <a:prstGeom prst="roundRect">
            <a:avLst/>
          </a:prstGeom>
          <a:solidFill>
            <a:srgbClr val="54535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r>
              <a:rPr lang="nb-NO" sz="1600" b="1" dirty="0"/>
              <a:t>1</a:t>
            </a:r>
          </a:p>
        </p:txBody>
      </p:sp>
      <p:sp>
        <p:nvSpPr>
          <p:cNvPr id="69" name="Avrundet rektangel 68"/>
          <p:cNvSpPr/>
          <p:nvPr/>
        </p:nvSpPr>
        <p:spPr>
          <a:xfrm>
            <a:off x="8372415" y="2162426"/>
            <a:ext cx="492539" cy="256481"/>
          </a:xfrm>
          <a:prstGeom prst="roundRect">
            <a:avLst/>
          </a:prstGeom>
          <a:solidFill>
            <a:srgbClr val="54535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r>
              <a:rPr lang="nb-NO" sz="1600" b="1" dirty="0"/>
              <a:t>1</a:t>
            </a:r>
          </a:p>
        </p:txBody>
      </p:sp>
      <p:sp>
        <p:nvSpPr>
          <p:cNvPr id="70" name="Avrundet rektangel 69"/>
          <p:cNvSpPr/>
          <p:nvPr/>
        </p:nvSpPr>
        <p:spPr>
          <a:xfrm>
            <a:off x="4840504" y="2735818"/>
            <a:ext cx="492539" cy="256481"/>
          </a:xfrm>
          <a:prstGeom prst="roundRect">
            <a:avLst/>
          </a:prstGeom>
          <a:solidFill>
            <a:srgbClr val="54535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r>
              <a:rPr lang="nb-NO" sz="1600" b="1" dirty="0"/>
              <a:t>2</a:t>
            </a:r>
          </a:p>
        </p:txBody>
      </p:sp>
      <p:sp>
        <p:nvSpPr>
          <p:cNvPr id="71" name="Rektangel 70"/>
          <p:cNvSpPr/>
          <p:nvPr/>
        </p:nvSpPr>
        <p:spPr>
          <a:xfrm>
            <a:off x="4317998" y="4096276"/>
            <a:ext cx="2088243" cy="1583609"/>
          </a:xfrm>
          <a:prstGeom prst="rect">
            <a:avLst/>
          </a:prstGeom>
          <a:solidFill>
            <a:schemeClr val="bg1"/>
          </a:solidFill>
          <a:ln w="38100">
            <a:solidFill>
              <a:srgbClr val="B8D4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nb-NO" sz="1600"/>
          </a:p>
        </p:txBody>
      </p:sp>
      <p:sp>
        <p:nvSpPr>
          <p:cNvPr id="72" name="TekstSylinder 71"/>
          <p:cNvSpPr txBox="1"/>
          <p:nvPr/>
        </p:nvSpPr>
        <p:spPr>
          <a:xfrm>
            <a:off x="4620021" y="4110259"/>
            <a:ext cx="12381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nb-NO" sz="1200" b="1" dirty="0"/>
              <a:t>Inntektsstrøm</a:t>
            </a:r>
          </a:p>
        </p:txBody>
      </p:sp>
      <p:sp>
        <p:nvSpPr>
          <p:cNvPr id="73" name="TekstSylinder 72"/>
          <p:cNvSpPr txBox="1"/>
          <p:nvPr/>
        </p:nvSpPr>
        <p:spPr>
          <a:xfrm>
            <a:off x="4334933" y="4361981"/>
            <a:ext cx="17178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0" indent="-95250"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nb-NO" sz="900" dirty="0"/>
              <a:t>Hvilke verdier er kundene villige til å betale for?</a:t>
            </a:r>
          </a:p>
          <a:p>
            <a:pPr marL="95250" indent="-95250"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nb-NO" sz="900" dirty="0"/>
              <a:t>Hva betaler de for i dag? </a:t>
            </a:r>
          </a:p>
          <a:p>
            <a:pPr marL="95250" indent="-95250"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nb-NO" sz="900" dirty="0"/>
              <a:t>Hvordan betaler de? </a:t>
            </a:r>
          </a:p>
          <a:p>
            <a:pPr marL="95250" indent="-95250"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nb-NO" sz="900" dirty="0"/>
              <a:t>Hvordan vil de foretrekke å betale?</a:t>
            </a:r>
          </a:p>
        </p:txBody>
      </p:sp>
      <p:sp>
        <p:nvSpPr>
          <p:cNvPr id="74" name="Avrundet rektangel 73"/>
          <p:cNvSpPr/>
          <p:nvPr/>
        </p:nvSpPr>
        <p:spPr>
          <a:xfrm>
            <a:off x="5910213" y="4147940"/>
            <a:ext cx="492539" cy="256481"/>
          </a:xfrm>
          <a:prstGeom prst="roundRect">
            <a:avLst/>
          </a:prstGeom>
          <a:solidFill>
            <a:srgbClr val="54535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r>
              <a:rPr lang="nb-NO" sz="1600" b="1" dirty="0"/>
              <a:t>5</a:t>
            </a:r>
          </a:p>
        </p:txBody>
      </p:sp>
      <p:pic>
        <p:nvPicPr>
          <p:cNvPr id="75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006" y="4489471"/>
            <a:ext cx="410580" cy="442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Rektangel 64"/>
          <p:cNvSpPr/>
          <p:nvPr/>
        </p:nvSpPr>
        <p:spPr>
          <a:xfrm>
            <a:off x="2582333" y="4096270"/>
            <a:ext cx="1692093" cy="1583609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nb-NO" sz="1600"/>
          </a:p>
        </p:txBody>
      </p:sp>
      <p:sp>
        <p:nvSpPr>
          <p:cNvPr id="66" name="TekstSylinder 65"/>
          <p:cNvSpPr txBox="1"/>
          <p:nvPr/>
        </p:nvSpPr>
        <p:spPr>
          <a:xfrm>
            <a:off x="2582330" y="4675248"/>
            <a:ext cx="17178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0" indent="-95250"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nb-NO" sz="900" dirty="0"/>
              <a:t>Hva er planen for et overskudd?</a:t>
            </a:r>
          </a:p>
          <a:p>
            <a:pPr marL="95250" indent="-95250"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nb-NO" sz="900" dirty="0"/>
              <a:t>Hva vil du investere i?</a:t>
            </a:r>
          </a:p>
        </p:txBody>
      </p:sp>
      <p:sp>
        <p:nvSpPr>
          <p:cNvPr id="76" name="TekstSylinder 75"/>
          <p:cNvSpPr txBox="1"/>
          <p:nvPr/>
        </p:nvSpPr>
        <p:spPr>
          <a:xfrm>
            <a:off x="2748884" y="4118724"/>
            <a:ext cx="1238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nb-NO" sz="1200" b="1" dirty="0"/>
              <a:t>Gevinst/</a:t>
            </a:r>
          </a:p>
          <a:p>
            <a:pPr>
              <a:spcBef>
                <a:spcPts val="0"/>
              </a:spcBef>
            </a:pPr>
            <a:r>
              <a:rPr lang="nb-NO" sz="1200" b="1" dirty="0"/>
              <a:t>Overskudd</a:t>
            </a:r>
          </a:p>
        </p:txBody>
      </p:sp>
    </p:spTree>
    <p:extLst>
      <p:ext uri="{BB962C8B-B14F-4D97-AF65-F5344CB8AC3E}">
        <p14:creationId xmlns:p14="http://schemas.microsoft.com/office/powerpoint/2010/main" val="2735251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kstSylinder 2"/>
          <p:cNvSpPr txBox="1">
            <a:spLocks noChangeArrowheads="1"/>
          </p:cNvSpPr>
          <p:nvPr/>
        </p:nvSpPr>
        <p:spPr bwMode="auto">
          <a:xfrm>
            <a:off x="253573" y="1236928"/>
            <a:ext cx="1621331" cy="2394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defTabSz="761970">
              <a:defRPr/>
            </a:pPr>
            <a:r>
              <a:rPr lang="nb-NO" altLang="nb-NO" sz="875" dirty="0">
                <a:solidFill>
                  <a:srgbClr val="000000"/>
                </a:solidFill>
                <a:latin typeface="Calibri" pitchFamily="34" charset="0"/>
                <a:ea typeface="+mn-ea"/>
                <a:cs typeface="Arial" pitchFamily="34" charset="0"/>
              </a:rPr>
              <a:t>Hvilke ressurser mangler vi?</a:t>
            </a:r>
          </a:p>
          <a:p>
            <a:pPr defTabSz="761970">
              <a:defRPr/>
            </a:pPr>
            <a:r>
              <a:rPr lang="nb-NO" altLang="nb-NO" sz="875" dirty="0">
                <a:solidFill>
                  <a:srgbClr val="000000"/>
                </a:solidFill>
                <a:latin typeface="Calibri" pitchFamily="34" charset="0"/>
                <a:ea typeface="+mn-ea"/>
                <a:cs typeface="Arial" pitchFamily="34" charset="0"/>
              </a:rPr>
              <a:t>Hvem er/blir våre viktigste samarbeidspartnere?</a:t>
            </a:r>
          </a:p>
          <a:p>
            <a:pPr defTabSz="761970">
              <a:defRPr/>
            </a:pPr>
            <a:r>
              <a:rPr lang="nb-NO" altLang="nb-NO" sz="875" dirty="0">
                <a:solidFill>
                  <a:srgbClr val="000000"/>
                </a:solidFill>
                <a:latin typeface="Calibri" pitchFamily="34" charset="0"/>
                <a:ea typeface="+mn-ea"/>
                <a:cs typeface="Arial" pitchFamily="34" charset="0"/>
              </a:rPr>
              <a:t>Hvem er våre viktigste leverandører?</a:t>
            </a:r>
          </a:p>
          <a:p>
            <a:pPr defTabSz="761970">
              <a:defRPr/>
            </a:pPr>
            <a:r>
              <a:rPr lang="nb-NO" altLang="nb-NO" sz="875" dirty="0">
                <a:solidFill>
                  <a:srgbClr val="000000"/>
                </a:solidFill>
                <a:latin typeface="Calibri" pitchFamily="34" charset="0"/>
                <a:ea typeface="+mn-ea"/>
                <a:cs typeface="Arial" pitchFamily="34" charset="0"/>
              </a:rPr>
              <a:t>Hvilke ressurser kjøper vi av hvem?</a:t>
            </a:r>
          </a:p>
          <a:p>
            <a:pPr defTabSz="761970">
              <a:defRPr/>
            </a:pPr>
            <a:r>
              <a:rPr lang="nb-NO" altLang="nb-NO" sz="875" dirty="0">
                <a:solidFill>
                  <a:srgbClr val="000000"/>
                </a:solidFill>
                <a:latin typeface="Calibri" pitchFamily="34" charset="0"/>
                <a:ea typeface="+mn-ea"/>
                <a:cs typeface="Arial" pitchFamily="34" charset="0"/>
              </a:rPr>
              <a:t>Hvilke kritiske aktiviteter løses hos våre partnere?</a:t>
            </a:r>
          </a:p>
          <a:p>
            <a:pPr defTabSz="761970">
              <a:defRPr/>
            </a:pPr>
            <a:endParaRPr lang="nb-NO" altLang="nb-NO" sz="875" dirty="0">
              <a:solidFill>
                <a:srgbClr val="000000"/>
              </a:solidFill>
              <a:latin typeface="Calibri" pitchFamily="34" charset="0"/>
              <a:ea typeface="+mn-ea"/>
              <a:cs typeface="Arial" pitchFamily="34" charset="0"/>
            </a:endParaRPr>
          </a:p>
          <a:p>
            <a:pPr defTabSz="761970">
              <a:defRPr/>
            </a:pPr>
            <a:r>
              <a:rPr lang="nb-NO" altLang="nb-NO" sz="875" dirty="0">
                <a:solidFill>
                  <a:srgbClr val="000000"/>
                </a:solidFill>
                <a:latin typeface="Calibri" pitchFamily="34" charset="0"/>
                <a:ea typeface="+mn-ea"/>
                <a:cs typeface="Arial" pitchFamily="34" charset="0"/>
              </a:rPr>
              <a:t>Type partnerskap:</a:t>
            </a:r>
          </a:p>
          <a:p>
            <a:pPr defTabSz="761970">
              <a:defRPr/>
            </a:pPr>
            <a:r>
              <a:rPr lang="nb-NO" altLang="nb-NO" sz="875" dirty="0">
                <a:solidFill>
                  <a:srgbClr val="000000"/>
                </a:solidFill>
                <a:latin typeface="Calibri" pitchFamily="34" charset="0"/>
                <a:ea typeface="+mn-ea"/>
                <a:cs typeface="Arial" pitchFamily="34" charset="0"/>
              </a:rPr>
              <a:t>Utnytte stordriftsfordeler</a:t>
            </a:r>
          </a:p>
          <a:p>
            <a:pPr defTabSz="761970">
              <a:defRPr/>
            </a:pPr>
            <a:r>
              <a:rPr lang="nb-NO" altLang="nb-NO" sz="875" dirty="0">
                <a:solidFill>
                  <a:srgbClr val="000000"/>
                </a:solidFill>
                <a:latin typeface="Calibri" pitchFamily="34" charset="0"/>
                <a:ea typeface="+mn-ea"/>
                <a:cs typeface="Arial" pitchFamily="34" charset="0"/>
              </a:rPr>
              <a:t>Redusere risiko og usikkerhet</a:t>
            </a:r>
          </a:p>
          <a:p>
            <a:pPr defTabSz="761970">
              <a:defRPr/>
            </a:pPr>
            <a:r>
              <a:rPr lang="nb-NO" altLang="nb-NO" sz="875" dirty="0">
                <a:solidFill>
                  <a:srgbClr val="000000"/>
                </a:solidFill>
                <a:latin typeface="Calibri" pitchFamily="34" charset="0"/>
                <a:ea typeface="+mn-ea"/>
                <a:cs typeface="Arial" pitchFamily="34" charset="0"/>
              </a:rPr>
              <a:t>Kjøp av spesifikke ressurser og tjenester</a:t>
            </a:r>
          </a:p>
          <a:p>
            <a:pPr defTabSz="761970">
              <a:defRPr/>
            </a:pPr>
            <a:endParaRPr lang="nb-NO" altLang="nb-NO" sz="917" dirty="0">
              <a:solidFill>
                <a:srgbClr val="000000"/>
              </a:solidFill>
              <a:latin typeface="Calibri" pitchFamily="34" charset="0"/>
              <a:ea typeface="+mn-ea"/>
              <a:cs typeface="Arial" pitchFamily="34" charset="0"/>
            </a:endParaRPr>
          </a:p>
          <a:p>
            <a:pPr defTabSz="761970">
              <a:defRPr/>
            </a:pPr>
            <a:endParaRPr lang="nb-NO" altLang="nb-NO" sz="917" dirty="0">
              <a:solidFill>
                <a:srgbClr val="000000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22531" name="TekstSylinder 3"/>
          <p:cNvSpPr txBox="1">
            <a:spLocks noChangeArrowheads="1"/>
          </p:cNvSpPr>
          <p:nvPr/>
        </p:nvSpPr>
        <p:spPr bwMode="auto">
          <a:xfrm>
            <a:off x="2043954" y="1236928"/>
            <a:ext cx="1752818" cy="1034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90488" indent="-9048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75404" indent="-75404" defTabSz="761970" eaLnBrk="0" hangingPunct="0">
              <a:buFont typeface="Arial" pitchFamily="34" charset="0"/>
              <a:buChar char="•"/>
              <a:defRPr/>
            </a:pPr>
            <a:r>
              <a:rPr lang="nb-NO" altLang="nb-NO" sz="875" dirty="0">
                <a:solidFill>
                  <a:srgbClr val="000000"/>
                </a:solidFill>
                <a:ea typeface="+mn-ea"/>
              </a:rPr>
              <a:t>Hvilke kjerneaktiviteter må vi selv utføre for å levere verdiløftet? </a:t>
            </a:r>
          </a:p>
          <a:p>
            <a:pPr marL="75404" indent="-75404" defTabSz="761970" eaLnBrk="0" hangingPunct="0">
              <a:buFont typeface="Arial" pitchFamily="34" charset="0"/>
              <a:buChar char="•"/>
              <a:defRPr/>
            </a:pPr>
            <a:r>
              <a:rPr lang="nb-NO" altLang="nb-NO" sz="875" dirty="0">
                <a:solidFill>
                  <a:srgbClr val="000000"/>
                </a:solidFill>
                <a:ea typeface="+mn-ea"/>
              </a:rPr>
              <a:t>Hva skal foregå i EGEN virksomhet?</a:t>
            </a:r>
          </a:p>
          <a:p>
            <a:pPr marL="75404" indent="-75404" defTabSz="761970" eaLnBrk="0" hangingPunct="0">
              <a:buFont typeface="Arial" pitchFamily="34" charset="0"/>
              <a:buChar char="•"/>
              <a:defRPr/>
            </a:pPr>
            <a:r>
              <a:rPr lang="nb-NO" altLang="nb-NO" sz="875" dirty="0">
                <a:solidFill>
                  <a:srgbClr val="000000"/>
                </a:solidFill>
                <a:ea typeface="+mn-ea"/>
              </a:rPr>
              <a:t>(Og som en konsekvens; hva setter du bort til partnere?)</a:t>
            </a:r>
          </a:p>
        </p:txBody>
      </p:sp>
      <p:sp>
        <p:nvSpPr>
          <p:cNvPr id="48132" name="TekstSylinder 4"/>
          <p:cNvSpPr txBox="1">
            <a:spLocks noChangeArrowheads="1"/>
          </p:cNvSpPr>
          <p:nvPr/>
        </p:nvSpPr>
        <p:spPr bwMode="auto">
          <a:xfrm>
            <a:off x="3851011" y="1236927"/>
            <a:ext cx="1441979" cy="1927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0488" indent="-90488">
              <a:defRPr sz="2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75404" indent="-75404" defTabSz="761970">
              <a:buFont typeface="Arial" pitchFamily="34" charset="0"/>
              <a:buChar char="•"/>
            </a:pPr>
            <a:endParaRPr lang="nb-NO" altLang="nb-NO" sz="917" dirty="0">
              <a:solidFill>
                <a:srgbClr val="000000"/>
              </a:solidFill>
              <a:latin typeface="Calibri" pitchFamily="34" charset="0"/>
              <a:ea typeface="+mn-ea"/>
              <a:cs typeface="Arial" pitchFamily="34" charset="0"/>
            </a:endParaRPr>
          </a:p>
          <a:p>
            <a:pPr marL="75404" indent="-75404" defTabSz="761970">
              <a:buFont typeface="Arial" pitchFamily="34" charset="0"/>
              <a:buChar char="•"/>
            </a:pPr>
            <a:r>
              <a:rPr lang="nb-NO" altLang="nb-NO" sz="917" dirty="0">
                <a:solidFill>
                  <a:srgbClr val="000000"/>
                </a:solidFill>
                <a:latin typeface="Calibri" pitchFamily="34" charset="0"/>
                <a:ea typeface="+mn-ea"/>
                <a:cs typeface="Arial" pitchFamily="34" charset="0"/>
              </a:rPr>
              <a:t>Hvilke kundebehov tilfredsstiller vi?</a:t>
            </a:r>
          </a:p>
          <a:p>
            <a:pPr marL="75404" indent="-75404" defTabSz="761970">
              <a:buFont typeface="Arial" pitchFamily="34" charset="0"/>
              <a:buChar char="•"/>
            </a:pPr>
            <a:r>
              <a:rPr lang="nb-NO" altLang="nb-NO" sz="917" dirty="0">
                <a:solidFill>
                  <a:srgbClr val="000000"/>
                </a:solidFill>
                <a:latin typeface="Calibri" pitchFamily="34" charset="0"/>
                <a:ea typeface="+mn-ea"/>
                <a:cs typeface="Arial" pitchFamily="34" charset="0"/>
              </a:rPr>
              <a:t>Hvilke verdier har vår løsning?</a:t>
            </a:r>
          </a:p>
          <a:p>
            <a:pPr marL="75404" indent="-75404" defTabSz="761970">
              <a:buFont typeface="Arial" pitchFamily="34" charset="0"/>
              <a:buChar char="•"/>
            </a:pPr>
            <a:r>
              <a:rPr lang="nb-NO" altLang="nb-NO" sz="917" dirty="0">
                <a:solidFill>
                  <a:srgbClr val="000000"/>
                </a:solidFill>
                <a:latin typeface="Calibri" pitchFamily="34" charset="0"/>
                <a:ea typeface="+mn-ea"/>
                <a:cs typeface="Arial" pitchFamily="34" charset="0"/>
              </a:rPr>
              <a:t>Hvilke problemer løser vi?</a:t>
            </a:r>
          </a:p>
          <a:p>
            <a:pPr marL="75404" indent="-75404" defTabSz="761970">
              <a:buFont typeface="Arial" pitchFamily="34" charset="0"/>
              <a:buChar char="•"/>
            </a:pPr>
            <a:r>
              <a:rPr lang="nb-NO" altLang="nb-NO" sz="917" dirty="0">
                <a:solidFill>
                  <a:srgbClr val="000000"/>
                </a:solidFill>
                <a:latin typeface="Calibri" pitchFamily="34" charset="0"/>
                <a:ea typeface="+mn-ea"/>
                <a:cs typeface="Arial" pitchFamily="34" charset="0"/>
              </a:rPr>
              <a:t>Hva tilbyr vi egentlig?</a:t>
            </a:r>
          </a:p>
          <a:p>
            <a:pPr marL="75404" indent="-75404" defTabSz="761970">
              <a:buFont typeface="Arial" pitchFamily="34" charset="0"/>
              <a:buChar char="•"/>
            </a:pPr>
            <a:r>
              <a:rPr lang="nb-NO" altLang="nb-NO" sz="917" dirty="0">
                <a:solidFill>
                  <a:srgbClr val="000000"/>
                </a:solidFill>
                <a:latin typeface="Calibri" pitchFamily="34" charset="0"/>
                <a:ea typeface="+mn-ea"/>
                <a:cs typeface="Arial" pitchFamily="34" charset="0"/>
              </a:rPr>
              <a:t>Hvilke produktpakker/tjenester tilbyr vi?</a:t>
            </a:r>
          </a:p>
          <a:p>
            <a:pPr marL="75404" indent="-75404" defTabSz="761970">
              <a:buFont typeface="Arial" pitchFamily="34" charset="0"/>
              <a:buChar char="•"/>
            </a:pPr>
            <a:r>
              <a:rPr lang="nb-NO" altLang="nb-NO" sz="917" dirty="0">
                <a:solidFill>
                  <a:srgbClr val="000000"/>
                </a:solidFill>
                <a:latin typeface="Calibri" pitchFamily="34" charset="0"/>
                <a:ea typeface="+mn-ea"/>
                <a:cs typeface="Arial" pitchFamily="34" charset="0"/>
              </a:rPr>
              <a:t>Har du et verdiløfte?</a:t>
            </a:r>
          </a:p>
          <a:p>
            <a:pPr marL="75404" indent="-75404" defTabSz="761970">
              <a:buFont typeface="Arial" pitchFamily="34" charset="0"/>
              <a:buChar char="•"/>
            </a:pPr>
            <a:endParaRPr lang="nb-NO" altLang="nb-NO" sz="917" dirty="0">
              <a:solidFill>
                <a:srgbClr val="000000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2773" name="TekstSylinder 5"/>
          <p:cNvSpPr txBox="1">
            <a:spLocks noChangeArrowheads="1"/>
          </p:cNvSpPr>
          <p:nvPr/>
        </p:nvSpPr>
        <p:spPr bwMode="auto">
          <a:xfrm>
            <a:off x="5458283" y="1185334"/>
            <a:ext cx="1441979" cy="1445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90488" indent="-90488">
              <a:defRPr sz="2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75404" indent="-75404" defTabSz="761970">
              <a:buFont typeface="Arial" pitchFamily="34" charset="0"/>
              <a:buChar char="•"/>
              <a:defRPr/>
            </a:pPr>
            <a:r>
              <a:rPr lang="nb-NO" altLang="nb-NO" sz="875" dirty="0">
                <a:solidFill>
                  <a:srgbClr val="000000"/>
                </a:solidFill>
                <a:latin typeface="Calibri" pitchFamily="34" charset="0"/>
                <a:ea typeface="+mn-ea"/>
                <a:cs typeface="Arial" pitchFamily="34" charset="0"/>
              </a:rPr>
              <a:t>Hvilke relasjoner forventer hvert enkelt kundesegment for å handle med oss?</a:t>
            </a:r>
          </a:p>
          <a:p>
            <a:pPr marL="75404" indent="-75404" defTabSz="761970">
              <a:buFont typeface="Arial" pitchFamily="34" charset="0"/>
              <a:buChar char="•"/>
              <a:defRPr/>
            </a:pPr>
            <a:r>
              <a:rPr lang="nb-NO" altLang="nb-NO" sz="875" dirty="0">
                <a:solidFill>
                  <a:srgbClr val="000000"/>
                </a:solidFill>
                <a:latin typeface="Calibri" pitchFamily="34" charset="0"/>
                <a:ea typeface="+mn-ea"/>
                <a:cs typeface="Arial" pitchFamily="34" charset="0"/>
              </a:rPr>
              <a:t>Hvilke relasjoner er nødvendig for å oppfylle verdiløftet?</a:t>
            </a:r>
          </a:p>
          <a:p>
            <a:pPr marL="75404" indent="-75404" defTabSz="761970">
              <a:buFont typeface="Arial" pitchFamily="34" charset="0"/>
              <a:buChar char="•"/>
              <a:defRPr/>
            </a:pPr>
            <a:r>
              <a:rPr lang="nb-NO" altLang="nb-NO" sz="875" dirty="0">
                <a:solidFill>
                  <a:srgbClr val="000000"/>
                </a:solidFill>
                <a:latin typeface="Calibri" pitchFamily="34" charset="0"/>
                <a:ea typeface="+mn-ea"/>
                <a:cs typeface="Arial" pitchFamily="34" charset="0"/>
              </a:rPr>
              <a:t>Personlige? Upersonlige?</a:t>
            </a:r>
          </a:p>
          <a:p>
            <a:pPr marL="75404" indent="-75404" defTabSz="761970">
              <a:buFont typeface="Arial" pitchFamily="34" charset="0"/>
              <a:buChar char="•"/>
              <a:defRPr/>
            </a:pPr>
            <a:r>
              <a:rPr lang="nb-NO" altLang="nb-NO" sz="875" dirty="0">
                <a:solidFill>
                  <a:srgbClr val="000000"/>
                </a:solidFill>
                <a:latin typeface="Calibri" pitchFamily="34" charset="0"/>
                <a:ea typeface="+mn-ea"/>
                <a:cs typeface="Arial" pitchFamily="34" charset="0"/>
              </a:rPr>
              <a:t>Hva koster dette?</a:t>
            </a:r>
          </a:p>
          <a:p>
            <a:pPr marL="75404" indent="-75404" defTabSz="761970">
              <a:buFont typeface="Arial" pitchFamily="34" charset="0"/>
              <a:buChar char="•"/>
              <a:defRPr/>
            </a:pPr>
            <a:endParaRPr lang="nb-NO" altLang="nb-NO" sz="917" dirty="0">
              <a:solidFill>
                <a:srgbClr val="000000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48134" name="TekstSylinder 6"/>
          <p:cNvSpPr txBox="1">
            <a:spLocks noChangeArrowheads="1"/>
          </p:cNvSpPr>
          <p:nvPr/>
        </p:nvSpPr>
        <p:spPr bwMode="auto">
          <a:xfrm>
            <a:off x="7279398" y="1282404"/>
            <a:ext cx="1730483" cy="2068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90488" indent="-90488">
              <a:defRPr sz="2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75404" indent="-75404" defTabSz="761970">
              <a:buFont typeface="Arial" pitchFamily="34" charset="0"/>
              <a:buChar char="•"/>
            </a:pPr>
            <a:endParaRPr lang="nb-NO" altLang="nb-NO" sz="917" dirty="0">
              <a:solidFill>
                <a:srgbClr val="000000"/>
              </a:solidFill>
              <a:latin typeface="Calibri" pitchFamily="34" charset="0"/>
              <a:ea typeface="+mn-ea"/>
              <a:cs typeface="Arial" pitchFamily="34" charset="0"/>
            </a:endParaRPr>
          </a:p>
          <a:p>
            <a:pPr marL="75404" indent="-75404" defTabSz="761970">
              <a:buFont typeface="Arial" pitchFamily="34" charset="0"/>
              <a:buChar char="•"/>
            </a:pPr>
            <a:r>
              <a:rPr lang="nb-NO" altLang="nb-NO" sz="917" dirty="0">
                <a:solidFill>
                  <a:srgbClr val="000000"/>
                </a:solidFill>
                <a:latin typeface="Calibri" pitchFamily="34" charset="0"/>
                <a:ea typeface="+mn-ea"/>
                <a:cs typeface="Arial" pitchFamily="34" charset="0"/>
              </a:rPr>
              <a:t>Hvem skaper vi verdi for?</a:t>
            </a:r>
          </a:p>
          <a:p>
            <a:pPr marL="75404" indent="-75404" defTabSz="761970">
              <a:buFont typeface="Arial" pitchFamily="34" charset="0"/>
              <a:buChar char="•"/>
            </a:pPr>
            <a:r>
              <a:rPr lang="nb-NO" altLang="nb-NO" sz="917" dirty="0">
                <a:solidFill>
                  <a:srgbClr val="000000"/>
                </a:solidFill>
                <a:latin typeface="Calibri" pitchFamily="34" charset="0"/>
                <a:ea typeface="+mn-ea"/>
                <a:cs typeface="Arial" pitchFamily="34" charset="0"/>
              </a:rPr>
              <a:t>Hvem er våre viktigste kunder?</a:t>
            </a:r>
          </a:p>
          <a:p>
            <a:pPr marL="75404" indent="-75404" defTabSz="761970">
              <a:buFont typeface="Arial" pitchFamily="34" charset="0"/>
              <a:buChar char="•"/>
            </a:pPr>
            <a:r>
              <a:rPr lang="nb-NO" altLang="nb-NO" sz="917" dirty="0">
                <a:solidFill>
                  <a:srgbClr val="000000"/>
                </a:solidFill>
                <a:latin typeface="Calibri" pitchFamily="34" charset="0"/>
                <a:ea typeface="+mn-ea"/>
                <a:cs typeface="Arial" pitchFamily="34" charset="0"/>
              </a:rPr>
              <a:t>Hvordan kan du beskrive dem?</a:t>
            </a:r>
          </a:p>
          <a:p>
            <a:pPr marL="75404" indent="-75404" defTabSz="761970">
              <a:buFont typeface="Arial" pitchFamily="34" charset="0"/>
              <a:buChar char="•"/>
            </a:pPr>
            <a:r>
              <a:rPr lang="nb-NO" altLang="nb-NO" sz="917" dirty="0">
                <a:solidFill>
                  <a:srgbClr val="000000"/>
                </a:solidFill>
                <a:latin typeface="Calibri" pitchFamily="34" charset="0"/>
                <a:ea typeface="+mn-ea"/>
                <a:cs typeface="Arial" pitchFamily="34" charset="0"/>
              </a:rPr>
              <a:t>Opererer du med både  kunder (de som betaler) og  sluttkunder (brukere)? Er det 2 forskjellig grupper?</a:t>
            </a:r>
          </a:p>
          <a:p>
            <a:pPr marL="75404" indent="-75404" defTabSz="761970">
              <a:buFont typeface="Arial" pitchFamily="34" charset="0"/>
              <a:buChar char="•"/>
            </a:pPr>
            <a:r>
              <a:rPr lang="nb-NO" altLang="nb-NO" sz="917" dirty="0">
                <a:solidFill>
                  <a:srgbClr val="000000"/>
                </a:solidFill>
                <a:latin typeface="Calibri" pitchFamily="34" charset="0"/>
                <a:ea typeface="+mn-ea"/>
                <a:cs typeface="Arial" pitchFamily="34" charset="0"/>
              </a:rPr>
              <a:t>Hvilke behov har de?</a:t>
            </a:r>
          </a:p>
          <a:p>
            <a:pPr marL="75404" indent="-75404" defTabSz="761970">
              <a:buFont typeface="Arial" pitchFamily="34" charset="0"/>
              <a:buChar char="•"/>
            </a:pPr>
            <a:r>
              <a:rPr lang="nb-NO" altLang="nb-NO" sz="917" dirty="0">
                <a:solidFill>
                  <a:srgbClr val="000000"/>
                </a:solidFill>
                <a:latin typeface="Calibri" pitchFamily="34" charset="0"/>
                <a:ea typeface="+mn-ea"/>
                <a:cs typeface="Arial" pitchFamily="34" charset="0"/>
              </a:rPr>
              <a:t>Forbrukermarked?</a:t>
            </a:r>
          </a:p>
          <a:p>
            <a:pPr marL="75404" indent="-75404" defTabSz="761970">
              <a:buFont typeface="Arial" pitchFamily="34" charset="0"/>
              <a:buChar char="•"/>
            </a:pPr>
            <a:r>
              <a:rPr lang="nb-NO" altLang="nb-NO" sz="917" dirty="0">
                <a:solidFill>
                  <a:srgbClr val="000000"/>
                </a:solidFill>
                <a:latin typeface="Calibri" pitchFamily="34" charset="0"/>
                <a:ea typeface="+mn-ea"/>
                <a:cs typeface="Arial" pitchFamily="34" charset="0"/>
              </a:rPr>
              <a:t>Bedriftsmarked?</a:t>
            </a:r>
          </a:p>
          <a:p>
            <a:pPr marL="75404" indent="-75404" defTabSz="761970">
              <a:buFont typeface="Arial" pitchFamily="34" charset="0"/>
              <a:buChar char="•"/>
            </a:pPr>
            <a:endParaRPr lang="nb-NO" altLang="nb-NO" sz="917" dirty="0">
              <a:solidFill>
                <a:srgbClr val="000000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22535" name="TekstSylinder 7"/>
          <p:cNvSpPr txBox="1">
            <a:spLocks noChangeArrowheads="1"/>
          </p:cNvSpPr>
          <p:nvPr/>
        </p:nvSpPr>
        <p:spPr bwMode="auto">
          <a:xfrm>
            <a:off x="2043954" y="2820458"/>
            <a:ext cx="1743557" cy="1387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90488" indent="-9048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defTabSz="761970" eaLnBrk="0" hangingPunct="0">
              <a:defRPr/>
            </a:pPr>
            <a:endParaRPr lang="nb-NO" altLang="nb-NO" sz="917" dirty="0">
              <a:solidFill>
                <a:srgbClr val="000000"/>
              </a:solidFill>
              <a:ea typeface="+mn-ea"/>
            </a:endParaRPr>
          </a:p>
          <a:p>
            <a:pPr marL="75404" indent="-75404" defTabSz="761970" eaLnBrk="0" hangingPunct="0">
              <a:buFont typeface="Arial" pitchFamily="34" charset="0"/>
              <a:buChar char="•"/>
              <a:defRPr/>
            </a:pPr>
            <a:r>
              <a:rPr lang="nb-NO" altLang="nb-NO" sz="833" dirty="0">
                <a:solidFill>
                  <a:srgbClr val="000000"/>
                </a:solidFill>
                <a:ea typeface="+mn-ea"/>
              </a:rPr>
              <a:t>Hvilke ressurser trenger vi for å produsere våre produkter og tjenester?</a:t>
            </a:r>
          </a:p>
          <a:p>
            <a:pPr marL="75404" indent="-75404" defTabSz="761970" eaLnBrk="0" hangingPunct="0">
              <a:buFont typeface="Arial" pitchFamily="34" charset="0"/>
              <a:buChar char="•"/>
              <a:defRPr/>
            </a:pPr>
            <a:r>
              <a:rPr lang="nb-NO" altLang="nb-NO" sz="833" dirty="0">
                <a:solidFill>
                  <a:srgbClr val="000000"/>
                </a:solidFill>
                <a:ea typeface="+mn-ea"/>
              </a:rPr>
              <a:t>Ulike typer ressurser:</a:t>
            </a:r>
          </a:p>
          <a:p>
            <a:pPr marL="75404" indent="-75404" defTabSz="761970" eaLnBrk="0" hangingPunct="0">
              <a:buFont typeface="Arial" pitchFamily="34" charset="0"/>
              <a:buChar char="•"/>
              <a:defRPr/>
            </a:pPr>
            <a:r>
              <a:rPr lang="nb-NO" altLang="nb-NO" sz="833" dirty="0">
                <a:solidFill>
                  <a:srgbClr val="000000"/>
                </a:solidFill>
                <a:ea typeface="+mn-ea"/>
              </a:rPr>
              <a:t>Finansielle ressurser</a:t>
            </a:r>
          </a:p>
          <a:p>
            <a:pPr marL="75404" indent="-75404" defTabSz="761970" eaLnBrk="0" hangingPunct="0">
              <a:buFont typeface="Arial" pitchFamily="34" charset="0"/>
              <a:buChar char="•"/>
              <a:defRPr/>
            </a:pPr>
            <a:r>
              <a:rPr lang="nb-NO" altLang="nb-NO" sz="833" dirty="0">
                <a:solidFill>
                  <a:srgbClr val="000000"/>
                </a:solidFill>
                <a:ea typeface="+mn-ea"/>
              </a:rPr>
              <a:t>Fysiske ressurser</a:t>
            </a:r>
          </a:p>
          <a:p>
            <a:pPr marL="75404" indent="-75404" defTabSz="761970" eaLnBrk="0" hangingPunct="0">
              <a:buFont typeface="Arial" pitchFamily="34" charset="0"/>
              <a:buChar char="•"/>
              <a:defRPr/>
            </a:pPr>
            <a:r>
              <a:rPr lang="nb-NO" altLang="nb-NO" sz="833" dirty="0">
                <a:solidFill>
                  <a:srgbClr val="000000"/>
                </a:solidFill>
                <a:ea typeface="+mn-ea"/>
              </a:rPr>
              <a:t>Menneskelige ressurser</a:t>
            </a:r>
          </a:p>
          <a:p>
            <a:pPr marL="75404" indent="-75404" defTabSz="761970" eaLnBrk="0" hangingPunct="0">
              <a:buFont typeface="Arial" pitchFamily="34" charset="0"/>
              <a:buChar char="•"/>
              <a:defRPr/>
            </a:pPr>
            <a:r>
              <a:rPr lang="nb-NO" altLang="nb-NO" sz="833" dirty="0">
                <a:solidFill>
                  <a:srgbClr val="000000"/>
                </a:solidFill>
                <a:ea typeface="+mn-ea"/>
              </a:rPr>
              <a:t>Organisatoriske ressurser</a:t>
            </a:r>
          </a:p>
          <a:p>
            <a:pPr marL="75404" indent="-75404" defTabSz="761970" eaLnBrk="0" hangingPunct="0">
              <a:buFont typeface="Arial" pitchFamily="34" charset="0"/>
              <a:buChar char="•"/>
              <a:defRPr/>
            </a:pPr>
            <a:r>
              <a:rPr lang="nb-NO" altLang="nb-NO" sz="833" dirty="0">
                <a:solidFill>
                  <a:srgbClr val="000000"/>
                </a:solidFill>
                <a:ea typeface="+mn-ea"/>
              </a:rPr>
              <a:t>Relasjonsressurser</a:t>
            </a:r>
          </a:p>
        </p:txBody>
      </p:sp>
      <p:sp>
        <p:nvSpPr>
          <p:cNvPr id="48136" name="TekstSylinder 8"/>
          <p:cNvSpPr txBox="1">
            <a:spLocks noChangeArrowheads="1"/>
          </p:cNvSpPr>
          <p:nvPr/>
        </p:nvSpPr>
        <p:spPr bwMode="auto">
          <a:xfrm>
            <a:off x="5458283" y="2857500"/>
            <a:ext cx="1441979" cy="1374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90488" indent="-90488">
              <a:defRPr sz="2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75404" indent="-75404" defTabSz="761970">
              <a:buFont typeface="Arial" pitchFamily="34" charset="0"/>
              <a:buChar char="•"/>
            </a:pPr>
            <a:r>
              <a:rPr lang="nb-NO" altLang="nb-NO" sz="833" dirty="0">
                <a:solidFill>
                  <a:srgbClr val="000000"/>
                </a:solidFill>
                <a:latin typeface="Calibri" pitchFamily="34" charset="0"/>
                <a:ea typeface="+mn-ea"/>
                <a:cs typeface="Arial" pitchFamily="34" charset="0"/>
              </a:rPr>
              <a:t>Gjennom hvilke kanaler når vi våre kunder i dag?</a:t>
            </a:r>
          </a:p>
          <a:p>
            <a:pPr marL="75404" indent="-75404" defTabSz="761970">
              <a:buFont typeface="Arial" pitchFamily="34" charset="0"/>
              <a:buChar char="•"/>
            </a:pPr>
            <a:r>
              <a:rPr lang="nb-NO" altLang="nb-NO" sz="833" dirty="0">
                <a:solidFill>
                  <a:srgbClr val="000000"/>
                </a:solidFill>
                <a:latin typeface="Calibri" pitchFamily="34" charset="0"/>
                <a:ea typeface="+mn-ea"/>
                <a:cs typeface="Arial" pitchFamily="34" charset="0"/>
              </a:rPr>
              <a:t>Hvordan ønsker kundene å nås?</a:t>
            </a:r>
          </a:p>
          <a:p>
            <a:pPr marL="75404" indent="-75404" defTabSz="761970">
              <a:buFont typeface="Arial" pitchFamily="34" charset="0"/>
              <a:buChar char="•"/>
            </a:pPr>
            <a:r>
              <a:rPr lang="nb-NO" altLang="nb-NO" sz="833" dirty="0">
                <a:solidFill>
                  <a:srgbClr val="000000"/>
                </a:solidFill>
                <a:latin typeface="Calibri" pitchFamily="34" charset="0"/>
                <a:ea typeface="+mn-ea"/>
                <a:cs typeface="Arial" pitchFamily="34" charset="0"/>
              </a:rPr>
              <a:t>Hvilke salgs- distribusjons- og kommunikasjonskanaler er å foretrekke?</a:t>
            </a:r>
          </a:p>
          <a:p>
            <a:pPr marL="75404" indent="-75404" defTabSz="761970">
              <a:buFont typeface="Arial" pitchFamily="34" charset="0"/>
              <a:buChar char="•"/>
            </a:pPr>
            <a:r>
              <a:rPr lang="nb-NO" altLang="nb-NO" sz="833" dirty="0">
                <a:solidFill>
                  <a:srgbClr val="000000"/>
                </a:solidFill>
                <a:latin typeface="Calibri" pitchFamily="34" charset="0"/>
                <a:ea typeface="+mn-ea"/>
                <a:cs typeface="Arial" pitchFamily="34" charset="0"/>
              </a:rPr>
              <a:t>Mest kostnadseffektive?</a:t>
            </a:r>
          </a:p>
          <a:p>
            <a:pPr marL="75404" indent="-75404" defTabSz="761970">
              <a:buFont typeface="Arial" pitchFamily="34" charset="0"/>
              <a:buChar char="•"/>
            </a:pPr>
            <a:r>
              <a:rPr lang="nb-NO" altLang="nb-NO" sz="833" dirty="0">
                <a:solidFill>
                  <a:srgbClr val="000000"/>
                </a:solidFill>
                <a:latin typeface="Calibri" pitchFamily="34" charset="0"/>
                <a:ea typeface="+mn-ea"/>
                <a:cs typeface="Arial" pitchFamily="34" charset="0"/>
              </a:rPr>
              <a:t>Hvordan tilpasser vi oss kundens kjøpsadferd?</a:t>
            </a:r>
          </a:p>
        </p:txBody>
      </p:sp>
      <p:sp>
        <p:nvSpPr>
          <p:cNvPr id="48137" name="TekstSylinder 9"/>
          <p:cNvSpPr txBox="1">
            <a:spLocks noChangeArrowheads="1"/>
          </p:cNvSpPr>
          <p:nvPr/>
        </p:nvSpPr>
        <p:spPr bwMode="auto">
          <a:xfrm>
            <a:off x="915458" y="4597136"/>
            <a:ext cx="3545417" cy="746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0488" indent="-90488">
              <a:defRPr sz="2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75404" indent="-75404" defTabSz="761970">
              <a:buFont typeface="Arial" pitchFamily="34" charset="0"/>
              <a:buChar char="•"/>
            </a:pPr>
            <a:r>
              <a:rPr lang="nb-NO" altLang="nb-NO" sz="833" dirty="0">
                <a:solidFill>
                  <a:srgbClr val="000000"/>
                </a:solidFill>
                <a:latin typeface="Calibri" pitchFamily="34" charset="0"/>
                <a:ea typeface="+mn-ea"/>
                <a:cs typeface="Arial" pitchFamily="34" charset="0"/>
              </a:rPr>
              <a:t>Hva er de viktigste kostnadene i forretningsmodellen?</a:t>
            </a:r>
          </a:p>
          <a:p>
            <a:pPr marL="75404" indent="-75404" defTabSz="761970">
              <a:buFont typeface="Arial" pitchFamily="34" charset="0"/>
              <a:buChar char="•"/>
            </a:pPr>
            <a:r>
              <a:rPr lang="nb-NO" altLang="nb-NO" sz="833" dirty="0">
                <a:solidFill>
                  <a:srgbClr val="000000"/>
                </a:solidFill>
                <a:latin typeface="Calibri" pitchFamily="34" charset="0"/>
                <a:ea typeface="+mn-ea"/>
                <a:cs typeface="Arial" pitchFamily="34" charset="0"/>
              </a:rPr>
              <a:t>Hva er de mest kostnadskrevende elementene i vår forretningsmodell?</a:t>
            </a:r>
          </a:p>
          <a:p>
            <a:pPr marL="75404" indent="-75404" defTabSz="761970">
              <a:buFont typeface="Arial" pitchFamily="34" charset="0"/>
              <a:buChar char="•"/>
            </a:pPr>
            <a:r>
              <a:rPr lang="nb-NO" altLang="nb-NO" sz="833" dirty="0">
                <a:solidFill>
                  <a:srgbClr val="000000"/>
                </a:solidFill>
                <a:latin typeface="Calibri" pitchFamily="34" charset="0"/>
                <a:ea typeface="+mn-ea"/>
                <a:cs typeface="Arial" pitchFamily="34" charset="0"/>
              </a:rPr>
              <a:t>Faste kostnader</a:t>
            </a:r>
          </a:p>
          <a:p>
            <a:pPr marL="75404" indent="-75404" defTabSz="761970">
              <a:buFont typeface="Arial" pitchFamily="34" charset="0"/>
              <a:buChar char="•"/>
            </a:pPr>
            <a:r>
              <a:rPr lang="nb-NO" altLang="nb-NO" sz="833" dirty="0">
                <a:solidFill>
                  <a:srgbClr val="000000"/>
                </a:solidFill>
                <a:latin typeface="Calibri" pitchFamily="34" charset="0"/>
                <a:ea typeface="+mn-ea"/>
                <a:cs typeface="Arial" pitchFamily="34" charset="0"/>
              </a:rPr>
              <a:t>Variable kostnader</a:t>
            </a:r>
          </a:p>
          <a:p>
            <a:pPr marL="75404" indent="-75404" defTabSz="761970">
              <a:buFont typeface="Arial" pitchFamily="34" charset="0"/>
              <a:buChar char="•"/>
            </a:pPr>
            <a:endParaRPr lang="nb-NO" altLang="nb-NO" sz="917" dirty="0">
              <a:solidFill>
                <a:srgbClr val="000000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48138" name="TekstSylinder 10"/>
          <p:cNvSpPr txBox="1">
            <a:spLocks noChangeArrowheads="1"/>
          </p:cNvSpPr>
          <p:nvPr/>
        </p:nvSpPr>
        <p:spPr bwMode="auto">
          <a:xfrm>
            <a:off x="4590521" y="4537604"/>
            <a:ext cx="3545417" cy="1008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0488" indent="-90488">
              <a:defRPr sz="2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75404" indent="-75404" defTabSz="761970">
              <a:buFont typeface="Arial" pitchFamily="34" charset="0"/>
              <a:buChar char="•"/>
            </a:pPr>
            <a:r>
              <a:rPr lang="nb-NO" altLang="nb-NO" sz="875" dirty="0">
                <a:solidFill>
                  <a:srgbClr val="000000"/>
                </a:solidFill>
                <a:latin typeface="Calibri" pitchFamily="34" charset="0"/>
                <a:ea typeface="+mn-ea"/>
                <a:cs typeface="Arial" pitchFamily="34" charset="0"/>
              </a:rPr>
              <a:t>Hva kan vi tjene penger på? Produkter/tjenester? Annet?</a:t>
            </a:r>
          </a:p>
          <a:p>
            <a:pPr marL="75404" indent="-75404" defTabSz="761970">
              <a:buFont typeface="Arial" pitchFamily="34" charset="0"/>
              <a:buChar char="•"/>
            </a:pPr>
            <a:r>
              <a:rPr lang="nb-NO" altLang="nb-NO" sz="833" dirty="0">
                <a:solidFill>
                  <a:srgbClr val="000000"/>
                </a:solidFill>
                <a:latin typeface="Calibri" pitchFamily="34" charset="0"/>
                <a:ea typeface="+mn-ea"/>
                <a:cs typeface="Arial" pitchFamily="34" charset="0"/>
              </a:rPr>
              <a:t>Hva er kunden villig til å betale?</a:t>
            </a:r>
          </a:p>
          <a:p>
            <a:pPr marL="75404" indent="-75404" defTabSz="761970">
              <a:buFont typeface="Arial" pitchFamily="34" charset="0"/>
              <a:buChar char="•"/>
            </a:pPr>
            <a:r>
              <a:rPr lang="nb-NO" altLang="nb-NO" sz="833" dirty="0">
                <a:solidFill>
                  <a:srgbClr val="000000"/>
                </a:solidFill>
                <a:latin typeface="Calibri" pitchFamily="34" charset="0"/>
                <a:ea typeface="+mn-ea"/>
                <a:cs typeface="Arial" pitchFamily="34" charset="0"/>
              </a:rPr>
              <a:t>Hva betaler kunden for i dag? </a:t>
            </a:r>
          </a:p>
          <a:p>
            <a:pPr marL="75404" indent="-75404" defTabSz="761970">
              <a:buFont typeface="Arial" pitchFamily="34" charset="0"/>
              <a:buChar char="•"/>
            </a:pPr>
            <a:r>
              <a:rPr lang="nb-NO" altLang="nb-NO" sz="833" dirty="0">
                <a:solidFill>
                  <a:srgbClr val="000000"/>
                </a:solidFill>
                <a:latin typeface="Calibri" pitchFamily="34" charset="0"/>
                <a:ea typeface="+mn-ea"/>
                <a:cs typeface="Arial" pitchFamily="34" charset="0"/>
              </a:rPr>
              <a:t>Hvordan vil de betale?</a:t>
            </a:r>
          </a:p>
          <a:p>
            <a:pPr marL="75404" indent="-75404" defTabSz="761970">
              <a:buFont typeface="Arial" pitchFamily="34" charset="0"/>
              <a:buChar char="•"/>
            </a:pPr>
            <a:r>
              <a:rPr lang="nb-NO" altLang="nb-NO" sz="833" dirty="0">
                <a:solidFill>
                  <a:srgbClr val="000000"/>
                </a:solidFill>
                <a:latin typeface="Calibri" pitchFamily="34" charset="0"/>
                <a:ea typeface="+mn-ea"/>
                <a:cs typeface="Arial" pitchFamily="34" charset="0"/>
              </a:rPr>
              <a:t>Hva tar vi oss betalt for i dag?</a:t>
            </a:r>
          </a:p>
          <a:p>
            <a:pPr marL="75404" indent="-75404" defTabSz="761970">
              <a:buFont typeface="Arial" pitchFamily="34" charset="0"/>
              <a:buChar char="•"/>
            </a:pPr>
            <a:r>
              <a:rPr lang="nb-NO" altLang="nb-NO" sz="833" dirty="0">
                <a:solidFill>
                  <a:srgbClr val="000000"/>
                </a:solidFill>
                <a:latin typeface="Calibri" pitchFamily="34" charset="0"/>
                <a:ea typeface="+mn-ea"/>
                <a:cs typeface="Arial" pitchFamily="34" charset="0"/>
              </a:rPr>
              <a:t>Hvordan tar vi oss betalt?</a:t>
            </a:r>
          </a:p>
          <a:p>
            <a:pPr marL="75404" indent="-75404" defTabSz="761970">
              <a:buFont typeface="Arial" pitchFamily="34" charset="0"/>
              <a:buChar char="•"/>
            </a:pPr>
            <a:endParaRPr lang="nb-NO" altLang="nb-NO" sz="917" dirty="0">
              <a:solidFill>
                <a:srgbClr val="000000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TekstSylinder 10"/>
          <p:cNvSpPr txBox="1"/>
          <p:nvPr/>
        </p:nvSpPr>
        <p:spPr>
          <a:xfrm>
            <a:off x="892969" y="1477698"/>
            <a:ext cx="1353343" cy="2334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6554" indent="-56554" defTabSz="761970" eaLnBrk="0" hangingPunct="0">
              <a:buFont typeface="Arial" pitchFamily="34" charset="0"/>
              <a:buChar char="•"/>
              <a:defRPr/>
            </a:pPr>
            <a:endParaRPr lang="nb-NO" sz="917" dirty="0">
              <a:solidFill>
                <a:srgbClr val="000000"/>
              </a:solidFill>
              <a:latin typeface="Times"/>
              <a:ea typeface="+mn-ea"/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1580886" y="96573"/>
            <a:ext cx="6230938" cy="502766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761970" eaLnBrk="0" hangingPunct="0">
              <a:defRPr/>
            </a:pPr>
            <a:r>
              <a:rPr lang="nb-NO" sz="2667" kern="0" dirty="0">
                <a:solidFill>
                  <a:srgbClr val="000000"/>
                </a:solidFill>
                <a:latin typeface="Times"/>
                <a:ea typeface="+mn-ea"/>
              </a:rPr>
              <a:t>Verktøy: Forretningsmodell - lerretet</a:t>
            </a:r>
            <a:endParaRPr lang="nb-NO" sz="1500" dirty="0">
              <a:solidFill>
                <a:srgbClr val="000000"/>
              </a:solidFill>
              <a:latin typeface="Times"/>
              <a:ea typeface="+mn-ea"/>
            </a:endParaRPr>
          </a:p>
        </p:txBody>
      </p:sp>
      <p:pic>
        <p:nvPicPr>
          <p:cNvPr id="13" name="Bilde 3">
            <a:extLst>
              <a:ext uri="{FF2B5EF4-FFF2-40B4-BE49-F238E27FC236}">
                <a16:creationId xmlns:a16="http://schemas.microsoft.com/office/drawing/2014/main" id="{A6FC7468-DD3F-436D-AE9F-143E6C111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58" y="5192250"/>
            <a:ext cx="1091407" cy="62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3040420"/>
      </p:ext>
    </p:extLst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/>
        </p:nvSpPr>
        <p:spPr>
          <a:xfrm>
            <a:off x="207470" y="1236928"/>
            <a:ext cx="1636698" cy="797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5404" indent="-75404" defTabSz="76197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917" dirty="0">
                <a:solidFill>
                  <a:srgbClr val="000000"/>
                </a:solidFill>
                <a:latin typeface="Calibri"/>
                <a:ea typeface="+mn-ea"/>
              </a:rPr>
              <a:t>Who are our Key Partners?</a:t>
            </a:r>
          </a:p>
          <a:p>
            <a:pPr marL="75404" indent="-75404" defTabSz="76197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917" dirty="0">
                <a:solidFill>
                  <a:srgbClr val="000000"/>
                </a:solidFill>
                <a:latin typeface="Calibri"/>
                <a:ea typeface="+mn-ea"/>
              </a:rPr>
              <a:t>Who are our Key Suppliers?</a:t>
            </a:r>
          </a:p>
          <a:p>
            <a:pPr marL="75404" indent="-75404" defTabSz="76197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nb-NO" sz="917" dirty="0">
              <a:solidFill>
                <a:srgbClr val="000000"/>
              </a:solidFill>
              <a:latin typeface="Calibri"/>
              <a:ea typeface="+mn-ea"/>
            </a:endParaRPr>
          </a:p>
          <a:p>
            <a:pPr marL="75404" indent="-75404" defTabSz="76197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nb-NO" sz="917" dirty="0">
                <a:solidFill>
                  <a:srgbClr val="2A6C1B"/>
                </a:solidFill>
                <a:latin typeface="Calibri"/>
                <a:ea typeface="+mn-ea"/>
              </a:rPr>
              <a:t>Hvem er partnerne våre?</a:t>
            </a:r>
          </a:p>
          <a:p>
            <a:pPr marL="75404" indent="-75404" defTabSz="76197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nb-NO" sz="917" dirty="0">
                <a:solidFill>
                  <a:srgbClr val="2A6C1B"/>
                </a:solidFill>
                <a:latin typeface="Calibri"/>
                <a:ea typeface="+mn-ea"/>
              </a:rPr>
              <a:t>Hvilke leverandører har vi?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2171734" y="1236928"/>
            <a:ext cx="1560173" cy="1080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5404" indent="-75404" defTabSz="76197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917" dirty="0">
                <a:solidFill>
                  <a:srgbClr val="000000"/>
                </a:solidFill>
                <a:latin typeface="Calibri"/>
                <a:ea typeface="+mn-ea"/>
              </a:rPr>
              <a:t>What key activities do we have to do to deliver the Value Propositions?</a:t>
            </a:r>
          </a:p>
          <a:p>
            <a:pPr marL="75404" indent="-75404" defTabSz="76197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nb-NO" sz="917" dirty="0">
              <a:solidFill>
                <a:srgbClr val="000000"/>
              </a:solidFill>
              <a:latin typeface="Calibri"/>
              <a:ea typeface="+mn-ea"/>
            </a:endParaRPr>
          </a:p>
          <a:p>
            <a:pPr marL="75404" indent="-75404" defTabSz="76197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nb-NO" sz="917" dirty="0">
                <a:solidFill>
                  <a:srgbClr val="2A6C1B"/>
                </a:solidFill>
                <a:latin typeface="Calibri"/>
                <a:ea typeface="+mn-ea"/>
              </a:rPr>
              <a:t>Hvilke kjerneaktiviteter må vi selv utføre for å levere verdiløftet? </a:t>
            </a:r>
          </a:p>
        </p:txBody>
      </p:sp>
      <p:sp>
        <p:nvSpPr>
          <p:cNvPr id="5" name="TekstSylinder 4"/>
          <p:cNvSpPr txBox="1"/>
          <p:nvPr/>
        </p:nvSpPr>
        <p:spPr>
          <a:xfrm>
            <a:off x="3791914" y="1236927"/>
            <a:ext cx="1560173" cy="2068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5404" indent="-75404" defTabSz="76197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917" dirty="0">
                <a:solidFill>
                  <a:srgbClr val="000000"/>
                </a:solidFill>
                <a:latin typeface="Calibri"/>
                <a:ea typeface="+mn-ea"/>
              </a:rPr>
              <a:t>What value do we deliver to the customer?</a:t>
            </a:r>
          </a:p>
          <a:p>
            <a:pPr marL="75404" indent="-75404" defTabSz="76197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917" dirty="0">
                <a:solidFill>
                  <a:srgbClr val="000000"/>
                </a:solidFill>
                <a:latin typeface="Calibri"/>
                <a:ea typeface="+mn-ea"/>
              </a:rPr>
              <a:t>Which one of our customer’s problems are we helping to solve?</a:t>
            </a:r>
          </a:p>
          <a:p>
            <a:pPr marL="75404" indent="-75404" defTabSz="76197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917" dirty="0">
                <a:solidFill>
                  <a:srgbClr val="000000"/>
                </a:solidFill>
                <a:latin typeface="Calibri"/>
                <a:ea typeface="+mn-ea"/>
              </a:rPr>
              <a:t>Which customer needs are we satisfying?</a:t>
            </a:r>
          </a:p>
          <a:p>
            <a:pPr marL="75404" indent="-75404" defTabSz="76197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nb-NO" sz="917" dirty="0">
              <a:solidFill>
                <a:srgbClr val="000000"/>
              </a:solidFill>
              <a:latin typeface="Calibri"/>
              <a:ea typeface="+mn-ea"/>
            </a:endParaRPr>
          </a:p>
          <a:p>
            <a:pPr marL="75404" indent="-75404" defTabSz="76197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nb-NO" sz="917" dirty="0">
                <a:solidFill>
                  <a:srgbClr val="2A6C1B"/>
                </a:solidFill>
                <a:latin typeface="Calibri"/>
                <a:ea typeface="+mn-ea"/>
              </a:rPr>
              <a:t>Hva slags verdi gir vi kundesegmentene våre? </a:t>
            </a:r>
          </a:p>
          <a:p>
            <a:pPr marL="75404" indent="-75404" defTabSz="76197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nb-NO" sz="917" dirty="0">
                <a:solidFill>
                  <a:srgbClr val="2A6C1B"/>
                </a:solidFill>
                <a:latin typeface="Calibri"/>
                <a:ea typeface="+mn-ea"/>
              </a:rPr>
              <a:t>Hvilket problem løser vi for kundene?</a:t>
            </a:r>
          </a:p>
          <a:p>
            <a:pPr marL="75404" indent="-75404" defTabSz="76197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nb-NO" sz="917" dirty="0">
                <a:solidFill>
                  <a:srgbClr val="2A6C1B"/>
                </a:solidFill>
                <a:latin typeface="Calibri"/>
                <a:ea typeface="+mn-ea"/>
              </a:rPr>
              <a:t>Hvilke kundebehov tilfredsstiller vi?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5412094" y="1236926"/>
            <a:ext cx="1560173" cy="1221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5404" indent="-75404" defTabSz="76197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917" dirty="0">
                <a:solidFill>
                  <a:srgbClr val="000000"/>
                </a:solidFill>
                <a:latin typeface="Calibri"/>
                <a:ea typeface="+mn-ea"/>
              </a:rPr>
              <a:t>How do we maintain the relationship with our customer segments over time? (i.e. Personal assistance, Self-service, Automated services)</a:t>
            </a:r>
          </a:p>
          <a:p>
            <a:pPr marL="75404" indent="-75404" defTabSz="76197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nb-NO" sz="917" dirty="0">
                <a:solidFill>
                  <a:srgbClr val="2A6C1B"/>
                </a:solidFill>
                <a:latin typeface="Calibri"/>
                <a:ea typeface="+mn-ea"/>
              </a:rPr>
              <a:t>Hvilken type relasjon har vi til våre kundesegment?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7299832" y="1236925"/>
            <a:ext cx="1636698" cy="1221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5404" indent="-75404" defTabSz="76197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917" dirty="0">
                <a:solidFill>
                  <a:srgbClr val="000000"/>
                </a:solidFill>
                <a:latin typeface="Calibri"/>
                <a:ea typeface="+mn-ea"/>
              </a:rPr>
              <a:t>For whom are we creating value?</a:t>
            </a:r>
          </a:p>
          <a:p>
            <a:pPr marL="75404" indent="-75404" defTabSz="76197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917" dirty="0">
                <a:solidFill>
                  <a:srgbClr val="000000"/>
                </a:solidFill>
                <a:latin typeface="Calibri"/>
                <a:ea typeface="+mn-ea"/>
              </a:rPr>
              <a:t>Who are our most important customers?</a:t>
            </a:r>
          </a:p>
          <a:p>
            <a:pPr marL="75404" indent="-75404" defTabSz="76197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nb-NO" sz="917" dirty="0">
              <a:solidFill>
                <a:srgbClr val="000000"/>
              </a:solidFill>
              <a:latin typeface="Calibri"/>
              <a:ea typeface="+mn-ea"/>
            </a:endParaRPr>
          </a:p>
          <a:p>
            <a:pPr marL="75404" indent="-75404" defTabSz="76197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nb-NO" sz="917" dirty="0">
                <a:solidFill>
                  <a:srgbClr val="2A6C1B"/>
                </a:solidFill>
                <a:latin typeface="Calibri"/>
                <a:ea typeface="+mn-ea"/>
              </a:rPr>
              <a:t>Hvem skaper vi verdi for?</a:t>
            </a:r>
          </a:p>
          <a:p>
            <a:pPr marL="75404" indent="-75404" defTabSz="76197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nb-NO" sz="917" dirty="0">
                <a:solidFill>
                  <a:srgbClr val="2A6C1B"/>
                </a:solidFill>
                <a:latin typeface="Calibri"/>
                <a:ea typeface="+mn-ea"/>
              </a:rPr>
              <a:t>Hvem er våre viktigste kunder?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2128464" y="2857500"/>
            <a:ext cx="1560173" cy="1221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5404" indent="-75404" defTabSz="76197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917" dirty="0">
                <a:solidFill>
                  <a:srgbClr val="000000"/>
                </a:solidFill>
                <a:latin typeface="Calibri"/>
                <a:ea typeface="+mn-ea"/>
              </a:rPr>
              <a:t>What Key Resources do our Value Propositions require? (Physical, Intellectual, Human, Financial)</a:t>
            </a:r>
          </a:p>
          <a:p>
            <a:pPr marL="75404" indent="-75404" defTabSz="76197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nb-NO" sz="917" dirty="0">
              <a:solidFill>
                <a:srgbClr val="000000"/>
              </a:solidFill>
              <a:latin typeface="Calibri"/>
              <a:ea typeface="+mn-ea"/>
            </a:endParaRPr>
          </a:p>
          <a:p>
            <a:pPr marL="75404" indent="-75404" defTabSz="76197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nb-NO" sz="917" dirty="0">
                <a:solidFill>
                  <a:srgbClr val="2A6C1B"/>
                </a:solidFill>
                <a:latin typeface="Calibri"/>
                <a:ea typeface="+mn-ea"/>
              </a:rPr>
              <a:t>Hvilke ressurser trenge vi for å oppfylle verdiløftet?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5412094" y="2857500"/>
            <a:ext cx="1560173" cy="1221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5404" indent="-75404" defTabSz="76197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917" dirty="0">
                <a:solidFill>
                  <a:srgbClr val="000000"/>
                </a:solidFill>
                <a:latin typeface="Calibri"/>
                <a:ea typeface="+mn-ea"/>
              </a:rPr>
              <a:t>Through which channels do we reach our customers? (Channel phases: Awareness, Evaluation, Purchase, Delivery, After sales)</a:t>
            </a:r>
          </a:p>
          <a:p>
            <a:pPr marL="75404" indent="-75404" defTabSz="76197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nb-NO" sz="917" dirty="0">
                <a:solidFill>
                  <a:srgbClr val="2A6C1B"/>
                </a:solidFill>
                <a:latin typeface="Calibri"/>
                <a:ea typeface="+mn-ea"/>
              </a:rPr>
              <a:t>Gjennom hvilke kanaler når vi våre kunder?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611560" y="4597694"/>
            <a:ext cx="3840427" cy="515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5404" indent="-75404" defTabSz="76197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917" dirty="0">
                <a:solidFill>
                  <a:srgbClr val="000000"/>
                </a:solidFill>
                <a:latin typeface="Calibri"/>
                <a:ea typeface="+mn-ea"/>
              </a:rPr>
              <a:t>What are the most important costs in our business model?</a:t>
            </a:r>
          </a:p>
          <a:p>
            <a:pPr marL="75404" indent="-75404" defTabSz="76197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nb-NO" sz="917" dirty="0">
              <a:solidFill>
                <a:srgbClr val="000000"/>
              </a:solidFill>
              <a:latin typeface="Calibri"/>
              <a:ea typeface="+mn-ea"/>
            </a:endParaRPr>
          </a:p>
          <a:p>
            <a:pPr marL="75404" indent="-75404" defTabSz="76197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nb-NO" sz="917" dirty="0">
                <a:solidFill>
                  <a:srgbClr val="2A6C1B"/>
                </a:solidFill>
                <a:latin typeface="Calibri"/>
                <a:ea typeface="+mn-ea"/>
              </a:rPr>
              <a:t>Hva er de viktigste kostnadene i forretningsmodellen?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4579938" y="4600486"/>
            <a:ext cx="3840427" cy="797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5404" indent="-75404" defTabSz="76197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917" dirty="0">
                <a:solidFill>
                  <a:srgbClr val="000000"/>
                </a:solidFill>
                <a:latin typeface="Calibri"/>
                <a:ea typeface="+mn-ea"/>
              </a:rPr>
              <a:t>For what are the customers currently paying?</a:t>
            </a:r>
          </a:p>
          <a:p>
            <a:pPr marL="75404" indent="-75404" defTabSz="76197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917" dirty="0">
                <a:solidFill>
                  <a:srgbClr val="000000"/>
                </a:solidFill>
                <a:latin typeface="Calibri"/>
                <a:ea typeface="+mn-ea"/>
              </a:rPr>
              <a:t>How are they currently paying?</a:t>
            </a:r>
          </a:p>
          <a:p>
            <a:pPr marL="75404" indent="-75404" defTabSz="76197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nb-NO" sz="917" dirty="0">
              <a:solidFill>
                <a:srgbClr val="000000"/>
              </a:solidFill>
              <a:latin typeface="Calibri"/>
              <a:ea typeface="+mn-ea"/>
            </a:endParaRPr>
          </a:p>
          <a:p>
            <a:pPr marL="75404" indent="-75404" defTabSz="76197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nb-NO" sz="917" dirty="0">
                <a:solidFill>
                  <a:srgbClr val="2A6C1B"/>
                </a:solidFill>
                <a:latin typeface="Calibri"/>
                <a:ea typeface="+mn-ea"/>
              </a:rPr>
              <a:t>Hva tar vi oss betalt for i dag?</a:t>
            </a:r>
          </a:p>
          <a:p>
            <a:pPr marL="75404" indent="-75404" defTabSz="76197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nb-NO" sz="917" dirty="0">
                <a:solidFill>
                  <a:srgbClr val="2A6C1B"/>
                </a:solidFill>
                <a:latin typeface="Calibri"/>
                <a:ea typeface="+mn-ea"/>
              </a:rPr>
              <a:t>Hvordan tar vi oss betalt?</a:t>
            </a:r>
          </a:p>
        </p:txBody>
      </p:sp>
    </p:spTree>
    <p:extLst>
      <p:ext uri="{BB962C8B-B14F-4D97-AF65-F5344CB8AC3E}">
        <p14:creationId xmlns:p14="http://schemas.microsoft.com/office/powerpoint/2010/main" val="3329902599"/>
      </p:ext>
    </p:extLst>
  </p:cSld>
  <p:clrMapOvr>
    <a:masterClrMapping/>
  </p:clrMapOvr>
</p:sld>
</file>

<file path=ppt/theme/theme1.xml><?xml version="1.0" encoding="utf-8"?>
<a:theme xmlns:a="http://schemas.openxmlformats.org/drawingml/2006/main" name="HiNT">
  <a:themeElements>
    <a:clrScheme name="HINT">
      <a:dk1>
        <a:srgbClr val="494949"/>
      </a:dk1>
      <a:lt1>
        <a:sysClr val="window" lastClr="FFFFFF"/>
      </a:lt1>
      <a:dk2>
        <a:srgbClr val="252525"/>
      </a:dk2>
      <a:lt2>
        <a:srgbClr val="848484"/>
      </a:lt2>
      <a:accent1>
        <a:srgbClr val="C60C30"/>
      </a:accent1>
      <a:accent2>
        <a:srgbClr val="EEAF30"/>
      </a:accent2>
      <a:accent3>
        <a:srgbClr val="A71930"/>
      </a:accent3>
      <a:accent4>
        <a:srgbClr val="E98300"/>
      </a:accent4>
      <a:accent5>
        <a:srgbClr val="494949"/>
      </a:accent5>
      <a:accent6>
        <a:srgbClr val="848484"/>
      </a:accent6>
      <a:hlink>
        <a:srgbClr val="A71930"/>
      </a:hlink>
      <a:folHlink>
        <a:srgbClr val="494949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AV 07">
  <a:themeElements>
    <a:clrScheme name="NAV 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AV 07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NAV 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V 07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V 07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V 07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V 0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V 0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V 0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N_PP_IN_mal">
  <a:themeElements>
    <a:clrScheme name="Innovasjon Norge">
      <a:dk1>
        <a:srgbClr val="000000"/>
      </a:dk1>
      <a:lt1>
        <a:srgbClr val="FFFFFF"/>
      </a:lt1>
      <a:dk2>
        <a:srgbClr val="2A6C1B"/>
      </a:dk2>
      <a:lt2>
        <a:srgbClr val="75BA20"/>
      </a:lt2>
      <a:accent1>
        <a:srgbClr val="BDDC1B"/>
      </a:accent1>
      <a:accent2>
        <a:srgbClr val="75BA20"/>
      </a:accent2>
      <a:accent3>
        <a:srgbClr val="2A6C1B"/>
      </a:accent3>
      <a:accent4>
        <a:srgbClr val="83A2A6"/>
      </a:accent4>
      <a:accent5>
        <a:srgbClr val="B9C5CE"/>
      </a:accent5>
      <a:accent6>
        <a:srgbClr val="E3E4E5"/>
      </a:accent6>
      <a:hlink>
        <a:srgbClr val="00A4E8"/>
      </a:hlink>
      <a:folHlink>
        <a:srgbClr val="91CAF1"/>
      </a:folHlink>
    </a:clrScheme>
    <a:fontScheme name="Innovasjon Norg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C4A89A081A30C4F867AAFAF80381959" ma:contentTypeVersion="6" ma:contentTypeDescription="Opprett et nytt dokument." ma:contentTypeScope="" ma:versionID="2a9ee410786c499d7a121eef91bfdbf0">
  <xsd:schema xmlns:xsd="http://www.w3.org/2001/XMLSchema" xmlns:xs="http://www.w3.org/2001/XMLSchema" xmlns:p="http://schemas.microsoft.com/office/2006/metadata/properties" xmlns:ns3="166c97da-e270-4237-821e-9fcded4e22b1" targetNamespace="http://schemas.microsoft.com/office/2006/metadata/properties" ma:root="true" ma:fieldsID="d0e0178e8d6de5e2b1b4591d13512026" ns3:_="">
    <xsd:import namespace="166c97da-e270-4237-821e-9fcded4e22b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6c97da-e270-4237-821e-9fcded4e22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0349256-A49A-43DF-A009-779A2C57CD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6c97da-e270-4237-821e-9fcded4e22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D76DB25-CDA1-47F0-9D35-4D8651945C6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04D44F-B2DF-4137-83C5-2048BBF437B4}">
  <ds:schemaRefs>
    <ds:schemaRef ds:uri="http://purl.org/dc/terms/"/>
    <ds:schemaRef ds:uri="http://schemas.microsoft.com/office/2006/documentManagement/types"/>
    <ds:schemaRef ds:uri="http://purl.org/dc/dcmitype/"/>
    <ds:schemaRef ds:uri="http://purl.org/dc/elements/1.1/"/>
    <ds:schemaRef ds:uri="166c97da-e270-4237-821e-9fcded4e22b1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HiNT</Template>
  <TotalTime>3021</TotalTime>
  <Words>907</Words>
  <Application>Microsoft Office PowerPoint</Application>
  <PresentationFormat>Skjermfremvisning (16:10)</PresentationFormat>
  <Paragraphs>157</Paragraphs>
  <Slides>3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3</vt:i4>
      </vt:variant>
    </vt:vector>
  </HeadingPairs>
  <TitlesOfParts>
    <vt:vector size="12" baseType="lpstr">
      <vt:lpstr>Arial</vt:lpstr>
      <vt:lpstr>Calibri</vt:lpstr>
      <vt:lpstr>Courier New</vt:lpstr>
      <vt:lpstr>Georgia</vt:lpstr>
      <vt:lpstr>Lucida Grande</vt:lpstr>
      <vt:lpstr>Times</vt:lpstr>
      <vt:lpstr>HiNT</vt:lpstr>
      <vt:lpstr>NAV 07</vt:lpstr>
      <vt:lpstr>IN_PP_IN_mal</vt:lpstr>
      <vt:lpstr>PowerPoint-presentasjon</vt:lpstr>
      <vt:lpstr>PowerPoint-presentasjon</vt:lpstr>
      <vt:lpstr>PowerPoint-presentasjon</vt:lpstr>
    </vt:vector>
  </TitlesOfParts>
  <Company>Høgskolen i Nord-Trøndelag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HiNT - ØKO 260 Strategi Tema: «Utforming av strategi»</dc:title>
  <dc:creator>Molden Lars Hovdan;Britt Paula Mørkved</dc:creator>
  <cp:lastModifiedBy>Bjørn Bratt</cp:lastModifiedBy>
  <cp:revision>251</cp:revision>
  <cp:lastPrinted>2021-03-02T10:21:28Z</cp:lastPrinted>
  <dcterms:created xsi:type="dcterms:W3CDTF">2014-01-16T08:19:30Z</dcterms:created>
  <dcterms:modified xsi:type="dcterms:W3CDTF">2022-01-04T22:27:00Z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0x0101009C4A89A081A30C4F867AAFAF80381959</vt:lpwstr>
  </property>
</Properties>
</file>