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65" r:id="rId5"/>
    <p:sldId id="257" r:id="rId6"/>
    <p:sldId id="274" r:id="rId7"/>
    <p:sldId id="305" r:id="rId8"/>
    <p:sldId id="307" r:id="rId9"/>
    <p:sldId id="287" r:id="rId10"/>
    <p:sldId id="288" r:id="rId11"/>
    <p:sldId id="286" r:id="rId12"/>
    <p:sldId id="267" r:id="rId13"/>
    <p:sldId id="268" r:id="rId14"/>
    <p:sldId id="269" r:id="rId15"/>
    <p:sldId id="270" r:id="rId16"/>
    <p:sldId id="271" r:id="rId17"/>
    <p:sldId id="306" r:id="rId18"/>
    <p:sldId id="272" r:id="rId19"/>
    <p:sldId id="275" r:id="rId20"/>
    <p:sldId id="297" r:id="rId21"/>
    <p:sldId id="298" r:id="rId22"/>
    <p:sldId id="296" r:id="rId23"/>
    <p:sldId id="290" r:id="rId24"/>
    <p:sldId id="291" r:id="rId25"/>
    <p:sldId id="292" r:id="rId26"/>
    <p:sldId id="293" r:id="rId27"/>
    <p:sldId id="302" r:id="rId28"/>
    <p:sldId id="294" r:id="rId29"/>
    <p:sldId id="295" r:id="rId30"/>
    <p:sldId id="300" r:id="rId31"/>
    <p:sldId id="304" r:id="rId32"/>
    <p:sldId id="284" r:id="rId3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F1205E48-A174-41FE-8B59-D47A93CA271F}">
          <p14:sldIdLst>
            <p14:sldId id="265"/>
            <p14:sldId id="257"/>
            <p14:sldId id="274"/>
            <p14:sldId id="305"/>
            <p14:sldId id="307"/>
            <p14:sldId id="287"/>
            <p14:sldId id="288"/>
            <p14:sldId id="286"/>
            <p14:sldId id="267"/>
            <p14:sldId id="268"/>
            <p14:sldId id="269"/>
            <p14:sldId id="270"/>
            <p14:sldId id="271"/>
            <p14:sldId id="306"/>
            <p14:sldId id="272"/>
            <p14:sldId id="275"/>
            <p14:sldId id="297"/>
            <p14:sldId id="298"/>
            <p14:sldId id="296"/>
            <p14:sldId id="290"/>
            <p14:sldId id="291"/>
            <p14:sldId id="292"/>
            <p14:sldId id="293"/>
            <p14:sldId id="302"/>
            <p14:sldId id="294"/>
            <p14:sldId id="295"/>
            <p14:sldId id="300"/>
            <p14:sldId id="304"/>
            <p14:sldId id="2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34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F2180A-BFB4-447C-9F17-1D394BB6F9C4}" type="datetimeFigureOut">
              <a:rPr lang="nb-NO" smtClean="0"/>
              <a:t>28.04.2023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D8943A-0944-436C-AFB9-99F4C6E4128E}" type="slidenum">
              <a:rPr lang="nb-NO" smtClean="0"/>
              <a:t>‹#›</a:t>
            </a:fld>
            <a:endParaRPr lang="nb-NO"/>
          </a:p>
        </p:txBody>
      </p:sp>
    </p:spTree>
    <p:extLst>
      <p:ext uri="{BB962C8B-B14F-4D97-AF65-F5344CB8AC3E}">
        <p14:creationId xmlns:p14="http://schemas.microsoft.com/office/powerpoint/2010/main" val="2790739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1</a:t>
            </a:fld>
            <a:endParaRPr lang="nb-NO"/>
          </a:p>
        </p:txBody>
      </p:sp>
    </p:spTree>
    <p:extLst>
      <p:ext uri="{BB962C8B-B14F-4D97-AF65-F5344CB8AC3E}">
        <p14:creationId xmlns:p14="http://schemas.microsoft.com/office/powerpoint/2010/main" val="3535994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DD8943A-0944-436C-AFB9-99F4C6E4128E}" type="slidenum">
              <a:rPr lang="nb-NO" smtClean="0"/>
              <a:t>12</a:t>
            </a:fld>
            <a:endParaRPr lang="nb-NO"/>
          </a:p>
        </p:txBody>
      </p:sp>
    </p:spTree>
    <p:extLst>
      <p:ext uri="{BB962C8B-B14F-4D97-AF65-F5344CB8AC3E}">
        <p14:creationId xmlns:p14="http://schemas.microsoft.com/office/powerpoint/2010/main" val="1458831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13</a:t>
            </a:fld>
            <a:endParaRPr lang="nb-NO"/>
          </a:p>
        </p:txBody>
      </p:sp>
    </p:spTree>
    <p:extLst>
      <p:ext uri="{BB962C8B-B14F-4D97-AF65-F5344CB8AC3E}">
        <p14:creationId xmlns:p14="http://schemas.microsoft.com/office/powerpoint/2010/main" val="4124482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14</a:t>
            </a:fld>
            <a:endParaRPr lang="nb-NO"/>
          </a:p>
        </p:txBody>
      </p:sp>
    </p:spTree>
    <p:extLst>
      <p:ext uri="{BB962C8B-B14F-4D97-AF65-F5344CB8AC3E}">
        <p14:creationId xmlns:p14="http://schemas.microsoft.com/office/powerpoint/2010/main" val="951124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15</a:t>
            </a:fld>
            <a:endParaRPr lang="nb-NO"/>
          </a:p>
        </p:txBody>
      </p:sp>
    </p:spTree>
    <p:extLst>
      <p:ext uri="{BB962C8B-B14F-4D97-AF65-F5344CB8AC3E}">
        <p14:creationId xmlns:p14="http://schemas.microsoft.com/office/powerpoint/2010/main" val="772653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DD8943A-0944-436C-AFB9-99F4C6E4128E}" type="slidenum">
              <a:rPr lang="nb-NO" smtClean="0"/>
              <a:t>16</a:t>
            </a:fld>
            <a:endParaRPr lang="nb-NO"/>
          </a:p>
        </p:txBody>
      </p:sp>
    </p:spTree>
    <p:extLst>
      <p:ext uri="{BB962C8B-B14F-4D97-AF65-F5344CB8AC3E}">
        <p14:creationId xmlns:p14="http://schemas.microsoft.com/office/powerpoint/2010/main" val="378116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17</a:t>
            </a:fld>
            <a:endParaRPr lang="nb-NO"/>
          </a:p>
        </p:txBody>
      </p:sp>
    </p:spTree>
    <p:extLst>
      <p:ext uri="{BB962C8B-B14F-4D97-AF65-F5344CB8AC3E}">
        <p14:creationId xmlns:p14="http://schemas.microsoft.com/office/powerpoint/2010/main" val="3506840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18</a:t>
            </a:fld>
            <a:endParaRPr lang="nb-NO"/>
          </a:p>
        </p:txBody>
      </p:sp>
    </p:spTree>
    <p:extLst>
      <p:ext uri="{BB962C8B-B14F-4D97-AF65-F5344CB8AC3E}">
        <p14:creationId xmlns:p14="http://schemas.microsoft.com/office/powerpoint/2010/main" val="992398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19</a:t>
            </a:fld>
            <a:endParaRPr lang="nb-NO"/>
          </a:p>
        </p:txBody>
      </p:sp>
    </p:spTree>
    <p:extLst>
      <p:ext uri="{BB962C8B-B14F-4D97-AF65-F5344CB8AC3E}">
        <p14:creationId xmlns:p14="http://schemas.microsoft.com/office/powerpoint/2010/main" val="2551693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20</a:t>
            </a:fld>
            <a:endParaRPr lang="nb-NO"/>
          </a:p>
        </p:txBody>
      </p:sp>
    </p:spTree>
    <p:extLst>
      <p:ext uri="{BB962C8B-B14F-4D97-AF65-F5344CB8AC3E}">
        <p14:creationId xmlns:p14="http://schemas.microsoft.com/office/powerpoint/2010/main" val="2979918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21</a:t>
            </a:fld>
            <a:endParaRPr lang="nb-NO"/>
          </a:p>
        </p:txBody>
      </p:sp>
    </p:spTree>
    <p:extLst>
      <p:ext uri="{BB962C8B-B14F-4D97-AF65-F5344CB8AC3E}">
        <p14:creationId xmlns:p14="http://schemas.microsoft.com/office/powerpoint/2010/main" val="1413939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Hvem er vi? Per mars 2023 6 ansatte – vokser fortløpende. Et styre</a:t>
            </a:r>
          </a:p>
          <a:p>
            <a:r>
              <a:rPr lang="nb-NO" dirty="0"/>
              <a:t>Bakgrunn: bredt spekter av Helse-sosial, sykepleier, historie, engelsk, samfunnsvitenskap, pedagogikk, kommunikasjon, sosiologi</a:t>
            </a:r>
          </a:p>
          <a:p>
            <a:r>
              <a:rPr lang="nb-NO" dirty="0"/>
              <a:t>Neste slide: om</a:t>
            </a:r>
          </a:p>
        </p:txBody>
      </p:sp>
      <p:sp>
        <p:nvSpPr>
          <p:cNvPr id="4" name="Plassholder for lysbildenummer 3"/>
          <p:cNvSpPr>
            <a:spLocks noGrp="1"/>
          </p:cNvSpPr>
          <p:nvPr>
            <p:ph type="sldNum" sz="quarter" idx="5"/>
          </p:nvPr>
        </p:nvSpPr>
        <p:spPr/>
        <p:txBody>
          <a:bodyPr/>
          <a:lstStyle/>
          <a:p>
            <a:fld id="{CDD8943A-0944-436C-AFB9-99F4C6E4128E}" type="slidenum">
              <a:rPr lang="nb-NO" smtClean="0"/>
              <a:t>2</a:t>
            </a:fld>
            <a:endParaRPr lang="nb-NO"/>
          </a:p>
        </p:txBody>
      </p:sp>
    </p:spTree>
    <p:extLst>
      <p:ext uri="{BB962C8B-B14F-4D97-AF65-F5344CB8AC3E}">
        <p14:creationId xmlns:p14="http://schemas.microsoft.com/office/powerpoint/2010/main" val="2020084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22</a:t>
            </a:fld>
            <a:endParaRPr lang="nb-NO"/>
          </a:p>
        </p:txBody>
      </p:sp>
    </p:spTree>
    <p:extLst>
      <p:ext uri="{BB962C8B-B14F-4D97-AF65-F5344CB8AC3E}">
        <p14:creationId xmlns:p14="http://schemas.microsoft.com/office/powerpoint/2010/main" val="2141265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23</a:t>
            </a:fld>
            <a:endParaRPr lang="nb-NO"/>
          </a:p>
        </p:txBody>
      </p:sp>
    </p:spTree>
    <p:extLst>
      <p:ext uri="{BB962C8B-B14F-4D97-AF65-F5344CB8AC3E}">
        <p14:creationId xmlns:p14="http://schemas.microsoft.com/office/powerpoint/2010/main" val="2553984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24</a:t>
            </a:fld>
            <a:endParaRPr lang="nb-NO"/>
          </a:p>
        </p:txBody>
      </p:sp>
    </p:spTree>
    <p:extLst>
      <p:ext uri="{BB962C8B-B14F-4D97-AF65-F5344CB8AC3E}">
        <p14:creationId xmlns:p14="http://schemas.microsoft.com/office/powerpoint/2010/main" val="3040672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25</a:t>
            </a:fld>
            <a:endParaRPr lang="nb-NO"/>
          </a:p>
        </p:txBody>
      </p:sp>
    </p:spTree>
    <p:extLst>
      <p:ext uri="{BB962C8B-B14F-4D97-AF65-F5344CB8AC3E}">
        <p14:creationId xmlns:p14="http://schemas.microsoft.com/office/powerpoint/2010/main" val="2797194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delt skjerm:</a:t>
            </a:r>
            <a:br>
              <a:rPr lang="nb-NO" dirty="0"/>
            </a:br>
            <a:r>
              <a:rPr lang="nb-NO" dirty="0"/>
              <a:t>Hvordan laste ned søknadsskjema?</a:t>
            </a:r>
          </a:p>
          <a:p>
            <a:r>
              <a:rPr lang="nb-NO" dirty="0"/>
              <a:t>Hvordan fylle ut? </a:t>
            </a:r>
          </a:p>
          <a:p>
            <a:r>
              <a:rPr lang="nb-NO" dirty="0"/>
              <a:t>Vis kontaktskjemaet – gå gjennom punkt for punkt.</a:t>
            </a:r>
          </a:p>
        </p:txBody>
      </p:sp>
      <p:sp>
        <p:nvSpPr>
          <p:cNvPr id="4" name="Plassholder for lysbildenummer 3"/>
          <p:cNvSpPr>
            <a:spLocks noGrp="1"/>
          </p:cNvSpPr>
          <p:nvPr>
            <p:ph type="sldNum" sz="quarter" idx="5"/>
          </p:nvPr>
        </p:nvSpPr>
        <p:spPr/>
        <p:txBody>
          <a:bodyPr/>
          <a:lstStyle/>
          <a:p>
            <a:fld id="{CDD8943A-0944-436C-AFB9-99F4C6E4128E}" type="slidenum">
              <a:rPr lang="nb-NO" smtClean="0"/>
              <a:t>26</a:t>
            </a:fld>
            <a:endParaRPr lang="nb-NO"/>
          </a:p>
        </p:txBody>
      </p:sp>
    </p:spTree>
    <p:extLst>
      <p:ext uri="{BB962C8B-B14F-4D97-AF65-F5344CB8AC3E}">
        <p14:creationId xmlns:p14="http://schemas.microsoft.com/office/powerpoint/2010/main" val="1020028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27</a:t>
            </a:fld>
            <a:endParaRPr lang="nb-NO"/>
          </a:p>
        </p:txBody>
      </p:sp>
    </p:spTree>
    <p:extLst>
      <p:ext uri="{BB962C8B-B14F-4D97-AF65-F5344CB8AC3E}">
        <p14:creationId xmlns:p14="http://schemas.microsoft.com/office/powerpoint/2010/main" val="3414999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28</a:t>
            </a:fld>
            <a:endParaRPr lang="nb-NO"/>
          </a:p>
        </p:txBody>
      </p:sp>
    </p:spTree>
    <p:extLst>
      <p:ext uri="{BB962C8B-B14F-4D97-AF65-F5344CB8AC3E}">
        <p14:creationId xmlns:p14="http://schemas.microsoft.com/office/powerpoint/2010/main" val="1286209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29</a:t>
            </a:fld>
            <a:endParaRPr lang="nb-NO"/>
          </a:p>
        </p:txBody>
      </p:sp>
    </p:spTree>
    <p:extLst>
      <p:ext uri="{BB962C8B-B14F-4D97-AF65-F5344CB8AC3E}">
        <p14:creationId xmlns:p14="http://schemas.microsoft.com/office/powerpoint/2010/main" val="1446718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Oppstart i 2020,  i gang med 3. kull, lokaler i Trondheim </a:t>
            </a:r>
          </a:p>
          <a:p>
            <a:r>
              <a:rPr lang="nb-NO" dirty="0"/>
              <a:t>Presentasjon i dag: </a:t>
            </a:r>
          </a:p>
          <a:p>
            <a:r>
              <a:rPr lang="nb-NO" dirty="0"/>
              <a:t>Del 1: Hva er en erfaringskonsulent?</a:t>
            </a:r>
          </a:p>
          <a:p>
            <a:r>
              <a:rPr lang="nb-NO" dirty="0"/>
              <a:t>Del 2: Om utdanningen</a:t>
            </a:r>
          </a:p>
          <a:p>
            <a:r>
              <a:rPr lang="nb-NO" dirty="0"/>
              <a:t>Del 3: Søkeprosessen</a:t>
            </a:r>
          </a:p>
          <a:p>
            <a:endParaRPr lang="nb-NO" dirty="0"/>
          </a:p>
        </p:txBody>
      </p:sp>
      <p:sp>
        <p:nvSpPr>
          <p:cNvPr id="4" name="Plassholder for lysbildenummer 3"/>
          <p:cNvSpPr>
            <a:spLocks noGrp="1"/>
          </p:cNvSpPr>
          <p:nvPr>
            <p:ph type="sldNum" sz="quarter" idx="5"/>
          </p:nvPr>
        </p:nvSpPr>
        <p:spPr/>
        <p:txBody>
          <a:bodyPr/>
          <a:lstStyle/>
          <a:p>
            <a:fld id="{CDD8943A-0944-436C-AFB9-99F4C6E4128E}" type="slidenum">
              <a:rPr lang="nb-NO" smtClean="0"/>
              <a:t>3</a:t>
            </a:fld>
            <a:endParaRPr lang="nb-NO"/>
          </a:p>
        </p:txBody>
      </p:sp>
    </p:spTree>
    <p:extLst>
      <p:ext uri="{BB962C8B-B14F-4D97-AF65-F5344CB8AC3E}">
        <p14:creationId xmlns:p14="http://schemas.microsoft.com/office/powerpoint/2010/main" val="3241893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6</a:t>
            </a:fld>
            <a:endParaRPr lang="nb-NO"/>
          </a:p>
        </p:txBody>
      </p:sp>
    </p:spTree>
    <p:extLst>
      <p:ext uri="{BB962C8B-B14F-4D97-AF65-F5344CB8AC3E}">
        <p14:creationId xmlns:p14="http://schemas.microsoft.com/office/powerpoint/2010/main" val="266330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7</a:t>
            </a:fld>
            <a:endParaRPr lang="nb-NO"/>
          </a:p>
        </p:txBody>
      </p:sp>
    </p:spTree>
    <p:extLst>
      <p:ext uri="{BB962C8B-B14F-4D97-AF65-F5344CB8AC3E}">
        <p14:creationId xmlns:p14="http://schemas.microsoft.com/office/powerpoint/2010/main" val="1207959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Kompetanse som vektlegges i utdanningen</a:t>
            </a:r>
          </a:p>
        </p:txBody>
      </p:sp>
      <p:sp>
        <p:nvSpPr>
          <p:cNvPr id="4" name="Plassholder for lysbildenummer 3"/>
          <p:cNvSpPr>
            <a:spLocks noGrp="1"/>
          </p:cNvSpPr>
          <p:nvPr>
            <p:ph type="sldNum" sz="quarter" idx="5"/>
          </p:nvPr>
        </p:nvSpPr>
        <p:spPr/>
        <p:txBody>
          <a:bodyPr/>
          <a:lstStyle/>
          <a:p>
            <a:fld id="{CDD8943A-0944-436C-AFB9-99F4C6E4128E}" type="slidenum">
              <a:rPr lang="nb-NO" smtClean="0"/>
              <a:t>8</a:t>
            </a:fld>
            <a:endParaRPr lang="nb-NO"/>
          </a:p>
        </p:txBody>
      </p:sp>
    </p:spTree>
    <p:extLst>
      <p:ext uri="{BB962C8B-B14F-4D97-AF65-F5344CB8AC3E}">
        <p14:creationId xmlns:p14="http://schemas.microsoft.com/office/powerpoint/2010/main" val="2212477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DEL 2: Om utdanningen</a:t>
            </a:r>
          </a:p>
          <a:p>
            <a:r>
              <a:rPr lang="nb-NO" dirty="0"/>
              <a:t>Si kort om praktisk oppbygning av utdanningen: heltid/deltid; antall emner, studiepoeng, samlinger, undervisning, mer om det det senere</a:t>
            </a:r>
          </a:p>
          <a:p>
            <a:r>
              <a:rPr lang="nb-NO" dirty="0"/>
              <a:t>Neste slide: om hvert enkelt emne</a:t>
            </a:r>
          </a:p>
        </p:txBody>
      </p:sp>
      <p:sp>
        <p:nvSpPr>
          <p:cNvPr id="4" name="Plassholder for lysbildenummer 3"/>
          <p:cNvSpPr>
            <a:spLocks noGrp="1"/>
          </p:cNvSpPr>
          <p:nvPr>
            <p:ph type="sldNum" sz="quarter" idx="5"/>
          </p:nvPr>
        </p:nvSpPr>
        <p:spPr/>
        <p:txBody>
          <a:bodyPr/>
          <a:lstStyle/>
          <a:p>
            <a:fld id="{CDD8943A-0944-436C-AFB9-99F4C6E4128E}" type="slidenum">
              <a:rPr lang="nb-NO" smtClean="0"/>
              <a:t>9</a:t>
            </a:fld>
            <a:endParaRPr lang="nb-NO"/>
          </a:p>
        </p:txBody>
      </p:sp>
    </p:spTree>
    <p:extLst>
      <p:ext uri="{BB962C8B-B14F-4D97-AF65-F5344CB8AC3E}">
        <p14:creationId xmlns:p14="http://schemas.microsoft.com/office/powerpoint/2010/main" val="290176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Innføring i Recovery, brukermedvirkning, </a:t>
            </a:r>
            <a:r>
              <a:rPr lang="nb-NO" dirty="0" err="1"/>
              <a:t>rolleforsteålse</a:t>
            </a:r>
            <a:r>
              <a:rPr lang="nb-NO" dirty="0"/>
              <a:t>, erfaringskonsulentrollen, yrkesprofesjonalitet, etiske dilemma</a:t>
            </a:r>
          </a:p>
        </p:txBody>
      </p:sp>
      <p:sp>
        <p:nvSpPr>
          <p:cNvPr id="4" name="Plassholder for lysbildenummer 3"/>
          <p:cNvSpPr>
            <a:spLocks noGrp="1"/>
          </p:cNvSpPr>
          <p:nvPr>
            <p:ph type="sldNum" sz="quarter" idx="5"/>
          </p:nvPr>
        </p:nvSpPr>
        <p:spPr/>
        <p:txBody>
          <a:bodyPr/>
          <a:lstStyle/>
          <a:p>
            <a:fld id="{CDD8943A-0944-436C-AFB9-99F4C6E4128E}" type="slidenum">
              <a:rPr lang="nb-NO" smtClean="0"/>
              <a:t>10</a:t>
            </a:fld>
            <a:endParaRPr lang="nb-NO"/>
          </a:p>
        </p:txBody>
      </p:sp>
    </p:spTree>
    <p:extLst>
      <p:ext uri="{BB962C8B-B14F-4D97-AF65-F5344CB8AC3E}">
        <p14:creationId xmlns:p14="http://schemas.microsoft.com/office/powerpoint/2010/main" val="375850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DD8943A-0944-436C-AFB9-99F4C6E4128E}" type="slidenum">
              <a:rPr lang="nb-NO" smtClean="0"/>
              <a:t>11</a:t>
            </a:fld>
            <a:endParaRPr lang="nb-NO"/>
          </a:p>
        </p:txBody>
      </p:sp>
    </p:spTree>
    <p:extLst>
      <p:ext uri="{BB962C8B-B14F-4D97-AF65-F5344CB8AC3E}">
        <p14:creationId xmlns:p14="http://schemas.microsoft.com/office/powerpoint/2010/main" val="3611101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DF38-FD14-4494-ABBE-1708AC9A2F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65372314-8EFB-43AF-9913-DA44FF358B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1682055D-E2F1-427E-BCCE-9BD89354D0E0}"/>
              </a:ext>
            </a:extLst>
          </p:cNvPr>
          <p:cNvSpPr>
            <a:spLocks noGrp="1"/>
          </p:cNvSpPr>
          <p:nvPr>
            <p:ph type="dt" sz="half" idx="10"/>
          </p:nvPr>
        </p:nvSpPr>
        <p:spPr/>
        <p:txBody>
          <a:bodyPr/>
          <a:lstStyle/>
          <a:p>
            <a:fld id="{0346EDD6-AB3D-4479-AB18-C3272031C945}" type="datetimeFigureOut">
              <a:rPr lang="nb-NO" smtClean="0"/>
              <a:t>28.04.2023</a:t>
            </a:fld>
            <a:endParaRPr lang="nb-NO"/>
          </a:p>
        </p:txBody>
      </p:sp>
      <p:sp>
        <p:nvSpPr>
          <p:cNvPr id="5" name="Footer Placeholder 4">
            <a:extLst>
              <a:ext uri="{FF2B5EF4-FFF2-40B4-BE49-F238E27FC236}">
                <a16:creationId xmlns:a16="http://schemas.microsoft.com/office/drawing/2014/main" id="{A2446438-E1E9-46C9-9053-BD419F8F712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6F71A3E7-4C22-4C45-8551-283A3DA505F7}"/>
              </a:ext>
            </a:extLst>
          </p:cNvPr>
          <p:cNvSpPr>
            <a:spLocks noGrp="1"/>
          </p:cNvSpPr>
          <p:nvPr>
            <p:ph type="sldNum" sz="quarter" idx="12"/>
          </p:nvPr>
        </p:nvSpPr>
        <p:spPr/>
        <p:txBody>
          <a:bodyPr/>
          <a:lstStyle/>
          <a:p>
            <a:fld id="{C19BC854-1B10-4208-AA87-A649E1347021}" type="slidenum">
              <a:rPr lang="nb-NO" smtClean="0"/>
              <a:t>‹#›</a:t>
            </a:fld>
            <a:endParaRPr lang="nb-NO"/>
          </a:p>
        </p:txBody>
      </p:sp>
    </p:spTree>
    <p:extLst>
      <p:ext uri="{BB962C8B-B14F-4D97-AF65-F5344CB8AC3E}">
        <p14:creationId xmlns:p14="http://schemas.microsoft.com/office/powerpoint/2010/main" val="792513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0CB5-F0D7-4D17-BBAE-99546810F40A}"/>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F6E45DE3-2AA1-40C5-8DCF-AD254828E3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2F4DC7C0-16F0-4F44-A511-70E55E9F10AA}"/>
              </a:ext>
            </a:extLst>
          </p:cNvPr>
          <p:cNvSpPr>
            <a:spLocks noGrp="1"/>
          </p:cNvSpPr>
          <p:nvPr>
            <p:ph type="dt" sz="half" idx="10"/>
          </p:nvPr>
        </p:nvSpPr>
        <p:spPr/>
        <p:txBody>
          <a:bodyPr/>
          <a:lstStyle/>
          <a:p>
            <a:fld id="{0346EDD6-AB3D-4479-AB18-C3272031C945}" type="datetimeFigureOut">
              <a:rPr lang="nb-NO" smtClean="0"/>
              <a:t>28.04.2023</a:t>
            </a:fld>
            <a:endParaRPr lang="nb-NO"/>
          </a:p>
        </p:txBody>
      </p:sp>
      <p:sp>
        <p:nvSpPr>
          <p:cNvPr id="5" name="Footer Placeholder 4">
            <a:extLst>
              <a:ext uri="{FF2B5EF4-FFF2-40B4-BE49-F238E27FC236}">
                <a16:creationId xmlns:a16="http://schemas.microsoft.com/office/drawing/2014/main" id="{68B63AED-2591-471C-A4AA-01E9FC81539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AA9CF8B4-C6BF-482C-BFF2-3679EFA3B905}"/>
              </a:ext>
            </a:extLst>
          </p:cNvPr>
          <p:cNvSpPr>
            <a:spLocks noGrp="1"/>
          </p:cNvSpPr>
          <p:nvPr>
            <p:ph type="sldNum" sz="quarter" idx="12"/>
          </p:nvPr>
        </p:nvSpPr>
        <p:spPr/>
        <p:txBody>
          <a:bodyPr/>
          <a:lstStyle/>
          <a:p>
            <a:fld id="{C19BC854-1B10-4208-AA87-A649E1347021}" type="slidenum">
              <a:rPr lang="nb-NO" smtClean="0"/>
              <a:t>‹#›</a:t>
            </a:fld>
            <a:endParaRPr lang="nb-NO"/>
          </a:p>
        </p:txBody>
      </p:sp>
    </p:spTree>
    <p:extLst>
      <p:ext uri="{BB962C8B-B14F-4D97-AF65-F5344CB8AC3E}">
        <p14:creationId xmlns:p14="http://schemas.microsoft.com/office/powerpoint/2010/main" val="3056069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D0E4A0-CEAC-4CBC-B909-57CF11C56E9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29C4DF92-0FE2-468A-9FE0-140DBE8445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8F6B598F-A9F7-4373-80C0-AFEF7E4F015E}"/>
              </a:ext>
            </a:extLst>
          </p:cNvPr>
          <p:cNvSpPr>
            <a:spLocks noGrp="1"/>
          </p:cNvSpPr>
          <p:nvPr>
            <p:ph type="dt" sz="half" idx="10"/>
          </p:nvPr>
        </p:nvSpPr>
        <p:spPr/>
        <p:txBody>
          <a:bodyPr/>
          <a:lstStyle/>
          <a:p>
            <a:fld id="{0346EDD6-AB3D-4479-AB18-C3272031C945}" type="datetimeFigureOut">
              <a:rPr lang="nb-NO" smtClean="0"/>
              <a:t>28.04.2023</a:t>
            </a:fld>
            <a:endParaRPr lang="nb-NO"/>
          </a:p>
        </p:txBody>
      </p:sp>
      <p:sp>
        <p:nvSpPr>
          <p:cNvPr id="5" name="Footer Placeholder 4">
            <a:extLst>
              <a:ext uri="{FF2B5EF4-FFF2-40B4-BE49-F238E27FC236}">
                <a16:creationId xmlns:a16="http://schemas.microsoft.com/office/drawing/2014/main" id="{0800DAF4-BFB6-456A-A678-104D2E3640A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A91DA092-887A-4AE0-869E-BB44ACFFF9BA}"/>
              </a:ext>
            </a:extLst>
          </p:cNvPr>
          <p:cNvSpPr>
            <a:spLocks noGrp="1"/>
          </p:cNvSpPr>
          <p:nvPr>
            <p:ph type="sldNum" sz="quarter" idx="12"/>
          </p:nvPr>
        </p:nvSpPr>
        <p:spPr/>
        <p:txBody>
          <a:bodyPr/>
          <a:lstStyle/>
          <a:p>
            <a:fld id="{C19BC854-1B10-4208-AA87-A649E1347021}" type="slidenum">
              <a:rPr lang="nb-NO" smtClean="0"/>
              <a:t>‹#›</a:t>
            </a:fld>
            <a:endParaRPr lang="nb-NO"/>
          </a:p>
        </p:txBody>
      </p:sp>
    </p:spTree>
    <p:extLst>
      <p:ext uri="{BB962C8B-B14F-4D97-AF65-F5344CB8AC3E}">
        <p14:creationId xmlns:p14="http://schemas.microsoft.com/office/powerpoint/2010/main" val="2740500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A3FB-75AF-4FEE-A5F2-2730ED97FD6F}"/>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1EAE09C5-66E4-4612-BA45-DEEAE12A0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237266A-1A53-4729-B50E-218E1479ECE5}"/>
              </a:ext>
            </a:extLst>
          </p:cNvPr>
          <p:cNvSpPr>
            <a:spLocks noGrp="1"/>
          </p:cNvSpPr>
          <p:nvPr>
            <p:ph type="dt" sz="half" idx="10"/>
          </p:nvPr>
        </p:nvSpPr>
        <p:spPr/>
        <p:txBody>
          <a:bodyPr/>
          <a:lstStyle/>
          <a:p>
            <a:fld id="{0346EDD6-AB3D-4479-AB18-C3272031C945}" type="datetimeFigureOut">
              <a:rPr lang="nb-NO" smtClean="0"/>
              <a:t>28.04.2023</a:t>
            </a:fld>
            <a:endParaRPr lang="nb-NO"/>
          </a:p>
        </p:txBody>
      </p:sp>
      <p:sp>
        <p:nvSpPr>
          <p:cNvPr id="5" name="Footer Placeholder 4">
            <a:extLst>
              <a:ext uri="{FF2B5EF4-FFF2-40B4-BE49-F238E27FC236}">
                <a16:creationId xmlns:a16="http://schemas.microsoft.com/office/drawing/2014/main" id="{833BE2F6-ACB5-47D4-987E-D999E9BB6ED2}"/>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55003790-3C9A-49AA-8D2F-1A6F139EB212}"/>
              </a:ext>
            </a:extLst>
          </p:cNvPr>
          <p:cNvSpPr>
            <a:spLocks noGrp="1"/>
          </p:cNvSpPr>
          <p:nvPr>
            <p:ph type="sldNum" sz="quarter" idx="12"/>
          </p:nvPr>
        </p:nvSpPr>
        <p:spPr/>
        <p:txBody>
          <a:bodyPr/>
          <a:lstStyle/>
          <a:p>
            <a:fld id="{C19BC854-1B10-4208-AA87-A649E1347021}" type="slidenum">
              <a:rPr lang="nb-NO" smtClean="0"/>
              <a:t>‹#›</a:t>
            </a:fld>
            <a:endParaRPr lang="nb-NO"/>
          </a:p>
        </p:txBody>
      </p:sp>
    </p:spTree>
    <p:extLst>
      <p:ext uri="{BB962C8B-B14F-4D97-AF65-F5344CB8AC3E}">
        <p14:creationId xmlns:p14="http://schemas.microsoft.com/office/powerpoint/2010/main" val="925270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79D66-4042-40D4-9383-E09C704B24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AF5C7131-0E18-4D6B-97F1-CA1535E438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2E164E-28C1-4F71-8420-730B042B8BF7}"/>
              </a:ext>
            </a:extLst>
          </p:cNvPr>
          <p:cNvSpPr>
            <a:spLocks noGrp="1"/>
          </p:cNvSpPr>
          <p:nvPr>
            <p:ph type="dt" sz="half" idx="10"/>
          </p:nvPr>
        </p:nvSpPr>
        <p:spPr/>
        <p:txBody>
          <a:bodyPr/>
          <a:lstStyle/>
          <a:p>
            <a:fld id="{0346EDD6-AB3D-4479-AB18-C3272031C945}" type="datetimeFigureOut">
              <a:rPr lang="nb-NO" smtClean="0"/>
              <a:t>28.04.2023</a:t>
            </a:fld>
            <a:endParaRPr lang="nb-NO"/>
          </a:p>
        </p:txBody>
      </p:sp>
      <p:sp>
        <p:nvSpPr>
          <p:cNvPr id="5" name="Footer Placeholder 4">
            <a:extLst>
              <a:ext uri="{FF2B5EF4-FFF2-40B4-BE49-F238E27FC236}">
                <a16:creationId xmlns:a16="http://schemas.microsoft.com/office/drawing/2014/main" id="{CB1BF8DB-5427-4788-BAE2-EEE984942B6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067114F-7046-4FD9-8B81-5CE2A08B5E27}"/>
              </a:ext>
            </a:extLst>
          </p:cNvPr>
          <p:cNvSpPr>
            <a:spLocks noGrp="1"/>
          </p:cNvSpPr>
          <p:nvPr>
            <p:ph type="sldNum" sz="quarter" idx="12"/>
          </p:nvPr>
        </p:nvSpPr>
        <p:spPr/>
        <p:txBody>
          <a:bodyPr/>
          <a:lstStyle/>
          <a:p>
            <a:fld id="{C19BC854-1B10-4208-AA87-A649E1347021}" type="slidenum">
              <a:rPr lang="nb-NO" smtClean="0"/>
              <a:t>‹#›</a:t>
            </a:fld>
            <a:endParaRPr lang="nb-NO"/>
          </a:p>
        </p:txBody>
      </p:sp>
    </p:spTree>
    <p:extLst>
      <p:ext uri="{BB962C8B-B14F-4D97-AF65-F5344CB8AC3E}">
        <p14:creationId xmlns:p14="http://schemas.microsoft.com/office/powerpoint/2010/main" val="3365814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3DE7-7DB5-4CA7-B3AA-2FD0ACE7B9B9}"/>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B2CF80B3-199D-4138-BA56-AD12E2EB10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05D82F69-8DB6-4E77-AC5E-12954B89D5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864F5ADD-F966-47C9-99B3-6BDD3DCAEC3A}"/>
              </a:ext>
            </a:extLst>
          </p:cNvPr>
          <p:cNvSpPr>
            <a:spLocks noGrp="1"/>
          </p:cNvSpPr>
          <p:nvPr>
            <p:ph type="dt" sz="half" idx="10"/>
          </p:nvPr>
        </p:nvSpPr>
        <p:spPr/>
        <p:txBody>
          <a:bodyPr/>
          <a:lstStyle/>
          <a:p>
            <a:fld id="{0346EDD6-AB3D-4479-AB18-C3272031C945}" type="datetimeFigureOut">
              <a:rPr lang="nb-NO" smtClean="0"/>
              <a:t>28.04.2023</a:t>
            </a:fld>
            <a:endParaRPr lang="nb-NO"/>
          </a:p>
        </p:txBody>
      </p:sp>
      <p:sp>
        <p:nvSpPr>
          <p:cNvPr id="6" name="Footer Placeholder 5">
            <a:extLst>
              <a:ext uri="{FF2B5EF4-FFF2-40B4-BE49-F238E27FC236}">
                <a16:creationId xmlns:a16="http://schemas.microsoft.com/office/drawing/2014/main" id="{5061AA62-29F6-4A7C-91D5-432F47D32086}"/>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09A07E3D-2ADE-49BB-A7B4-E1D1B94767B9}"/>
              </a:ext>
            </a:extLst>
          </p:cNvPr>
          <p:cNvSpPr>
            <a:spLocks noGrp="1"/>
          </p:cNvSpPr>
          <p:nvPr>
            <p:ph type="sldNum" sz="quarter" idx="12"/>
          </p:nvPr>
        </p:nvSpPr>
        <p:spPr/>
        <p:txBody>
          <a:bodyPr/>
          <a:lstStyle/>
          <a:p>
            <a:fld id="{C19BC854-1B10-4208-AA87-A649E1347021}" type="slidenum">
              <a:rPr lang="nb-NO" smtClean="0"/>
              <a:t>‹#›</a:t>
            </a:fld>
            <a:endParaRPr lang="nb-NO"/>
          </a:p>
        </p:txBody>
      </p:sp>
    </p:spTree>
    <p:extLst>
      <p:ext uri="{BB962C8B-B14F-4D97-AF65-F5344CB8AC3E}">
        <p14:creationId xmlns:p14="http://schemas.microsoft.com/office/powerpoint/2010/main" val="1135199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E1A34-131D-4171-8F02-4EDA93F6F113}"/>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2567368E-D611-47D2-809E-EE2185E622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DFEA65-7C07-49ED-9ACC-FA033E53B4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DCDF3F45-0904-4C74-8F4A-36E1D441C6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F5741F-EF0A-43CD-943C-FA09002F08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5B69C01E-DB43-427C-994D-A3308E3074E2}"/>
              </a:ext>
            </a:extLst>
          </p:cNvPr>
          <p:cNvSpPr>
            <a:spLocks noGrp="1"/>
          </p:cNvSpPr>
          <p:nvPr>
            <p:ph type="dt" sz="half" idx="10"/>
          </p:nvPr>
        </p:nvSpPr>
        <p:spPr/>
        <p:txBody>
          <a:bodyPr/>
          <a:lstStyle/>
          <a:p>
            <a:fld id="{0346EDD6-AB3D-4479-AB18-C3272031C945}" type="datetimeFigureOut">
              <a:rPr lang="nb-NO" smtClean="0"/>
              <a:t>28.04.2023</a:t>
            </a:fld>
            <a:endParaRPr lang="nb-NO"/>
          </a:p>
        </p:txBody>
      </p:sp>
      <p:sp>
        <p:nvSpPr>
          <p:cNvPr id="8" name="Footer Placeholder 7">
            <a:extLst>
              <a:ext uri="{FF2B5EF4-FFF2-40B4-BE49-F238E27FC236}">
                <a16:creationId xmlns:a16="http://schemas.microsoft.com/office/drawing/2014/main" id="{EBC93609-DA74-4F85-B535-F71D1DF1267A}"/>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C82F834E-8A24-4B71-A8C7-BA0069BE5C32}"/>
              </a:ext>
            </a:extLst>
          </p:cNvPr>
          <p:cNvSpPr>
            <a:spLocks noGrp="1"/>
          </p:cNvSpPr>
          <p:nvPr>
            <p:ph type="sldNum" sz="quarter" idx="12"/>
          </p:nvPr>
        </p:nvSpPr>
        <p:spPr/>
        <p:txBody>
          <a:bodyPr/>
          <a:lstStyle/>
          <a:p>
            <a:fld id="{C19BC854-1B10-4208-AA87-A649E1347021}" type="slidenum">
              <a:rPr lang="nb-NO" smtClean="0"/>
              <a:t>‹#›</a:t>
            </a:fld>
            <a:endParaRPr lang="nb-NO"/>
          </a:p>
        </p:txBody>
      </p:sp>
    </p:spTree>
    <p:extLst>
      <p:ext uri="{BB962C8B-B14F-4D97-AF65-F5344CB8AC3E}">
        <p14:creationId xmlns:p14="http://schemas.microsoft.com/office/powerpoint/2010/main" val="3876508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0F6C-6750-4466-8A2A-9B6B3030F91E}"/>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4F75AB79-4CF0-42C3-9E69-3CAEAAB1179D}"/>
              </a:ext>
            </a:extLst>
          </p:cNvPr>
          <p:cNvSpPr>
            <a:spLocks noGrp="1"/>
          </p:cNvSpPr>
          <p:nvPr>
            <p:ph type="dt" sz="half" idx="10"/>
          </p:nvPr>
        </p:nvSpPr>
        <p:spPr/>
        <p:txBody>
          <a:bodyPr/>
          <a:lstStyle/>
          <a:p>
            <a:fld id="{0346EDD6-AB3D-4479-AB18-C3272031C945}" type="datetimeFigureOut">
              <a:rPr lang="nb-NO" smtClean="0"/>
              <a:t>28.04.2023</a:t>
            </a:fld>
            <a:endParaRPr lang="nb-NO"/>
          </a:p>
        </p:txBody>
      </p:sp>
      <p:sp>
        <p:nvSpPr>
          <p:cNvPr id="4" name="Footer Placeholder 3">
            <a:extLst>
              <a:ext uri="{FF2B5EF4-FFF2-40B4-BE49-F238E27FC236}">
                <a16:creationId xmlns:a16="http://schemas.microsoft.com/office/drawing/2014/main" id="{7A680FC3-6874-43AA-89F7-84442C23476F}"/>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BB4C16EE-3B84-429A-8E84-4A8CB523640C}"/>
              </a:ext>
            </a:extLst>
          </p:cNvPr>
          <p:cNvSpPr>
            <a:spLocks noGrp="1"/>
          </p:cNvSpPr>
          <p:nvPr>
            <p:ph type="sldNum" sz="quarter" idx="12"/>
          </p:nvPr>
        </p:nvSpPr>
        <p:spPr/>
        <p:txBody>
          <a:bodyPr/>
          <a:lstStyle/>
          <a:p>
            <a:fld id="{C19BC854-1B10-4208-AA87-A649E1347021}" type="slidenum">
              <a:rPr lang="nb-NO" smtClean="0"/>
              <a:t>‹#›</a:t>
            </a:fld>
            <a:endParaRPr lang="nb-NO"/>
          </a:p>
        </p:txBody>
      </p:sp>
    </p:spTree>
    <p:extLst>
      <p:ext uri="{BB962C8B-B14F-4D97-AF65-F5344CB8AC3E}">
        <p14:creationId xmlns:p14="http://schemas.microsoft.com/office/powerpoint/2010/main" val="676577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609082-15C2-41D9-927C-2DD142782318}"/>
              </a:ext>
            </a:extLst>
          </p:cNvPr>
          <p:cNvSpPr>
            <a:spLocks noGrp="1"/>
          </p:cNvSpPr>
          <p:nvPr>
            <p:ph type="dt" sz="half" idx="10"/>
          </p:nvPr>
        </p:nvSpPr>
        <p:spPr/>
        <p:txBody>
          <a:bodyPr/>
          <a:lstStyle/>
          <a:p>
            <a:fld id="{0346EDD6-AB3D-4479-AB18-C3272031C945}" type="datetimeFigureOut">
              <a:rPr lang="nb-NO" smtClean="0"/>
              <a:t>28.04.2023</a:t>
            </a:fld>
            <a:endParaRPr lang="nb-NO"/>
          </a:p>
        </p:txBody>
      </p:sp>
      <p:sp>
        <p:nvSpPr>
          <p:cNvPr id="3" name="Footer Placeholder 2">
            <a:extLst>
              <a:ext uri="{FF2B5EF4-FFF2-40B4-BE49-F238E27FC236}">
                <a16:creationId xmlns:a16="http://schemas.microsoft.com/office/drawing/2014/main" id="{7815AEDB-3B66-4709-8584-88ACBC46F37D}"/>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3219FD9-83B4-42CB-A92D-310087B3D478}"/>
              </a:ext>
            </a:extLst>
          </p:cNvPr>
          <p:cNvSpPr>
            <a:spLocks noGrp="1"/>
          </p:cNvSpPr>
          <p:nvPr>
            <p:ph type="sldNum" sz="quarter" idx="12"/>
          </p:nvPr>
        </p:nvSpPr>
        <p:spPr/>
        <p:txBody>
          <a:bodyPr/>
          <a:lstStyle/>
          <a:p>
            <a:fld id="{C19BC854-1B10-4208-AA87-A649E1347021}" type="slidenum">
              <a:rPr lang="nb-NO" smtClean="0"/>
              <a:t>‹#›</a:t>
            </a:fld>
            <a:endParaRPr lang="nb-NO"/>
          </a:p>
        </p:txBody>
      </p:sp>
    </p:spTree>
    <p:extLst>
      <p:ext uri="{BB962C8B-B14F-4D97-AF65-F5344CB8AC3E}">
        <p14:creationId xmlns:p14="http://schemas.microsoft.com/office/powerpoint/2010/main" val="188764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945A9-8447-4612-B5D6-14F684081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33A200C8-F4D5-45E8-8B6C-A6C1860257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CB761362-9DBC-4406-8097-90C146B2C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C675B1-C58B-4C9A-99C8-AC8476E1B560}"/>
              </a:ext>
            </a:extLst>
          </p:cNvPr>
          <p:cNvSpPr>
            <a:spLocks noGrp="1"/>
          </p:cNvSpPr>
          <p:nvPr>
            <p:ph type="dt" sz="half" idx="10"/>
          </p:nvPr>
        </p:nvSpPr>
        <p:spPr/>
        <p:txBody>
          <a:bodyPr/>
          <a:lstStyle/>
          <a:p>
            <a:fld id="{0346EDD6-AB3D-4479-AB18-C3272031C945}" type="datetimeFigureOut">
              <a:rPr lang="nb-NO" smtClean="0"/>
              <a:t>28.04.2023</a:t>
            </a:fld>
            <a:endParaRPr lang="nb-NO"/>
          </a:p>
        </p:txBody>
      </p:sp>
      <p:sp>
        <p:nvSpPr>
          <p:cNvPr id="6" name="Footer Placeholder 5">
            <a:extLst>
              <a:ext uri="{FF2B5EF4-FFF2-40B4-BE49-F238E27FC236}">
                <a16:creationId xmlns:a16="http://schemas.microsoft.com/office/drawing/2014/main" id="{4CCA29C6-18D9-4A52-AF5A-0C6BBE93BAE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6711E393-5201-4E1D-99F4-6339DE0968D0}"/>
              </a:ext>
            </a:extLst>
          </p:cNvPr>
          <p:cNvSpPr>
            <a:spLocks noGrp="1"/>
          </p:cNvSpPr>
          <p:nvPr>
            <p:ph type="sldNum" sz="quarter" idx="12"/>
          </p:nvPr>
        </p:nvSpPr>
        <p:spPr/>
        <p:txBody>
          <a:bodyPr/>
          <a:lstStyle/>
          <a:p>
            <a:fld id="{C19BC854-1B10-4208-AA87-A649E1347021}" type="slidenum">
              <a:rPr lang="nb-NO" smtClean="0"/>
              <a:t>‹#›</a:t>
            </a:fld>
            <a:endParaRPr lang="nb-NO"/>
          </a:p>
        </p:txBody>
      </p:sp>
    </p:spTree>
    <p:extLst>
      <p:ext uri="{BB962C8B-B14F-4D97-AF65-F5344CB8AC3E}">
        <p14:creationId xmlns:p14="http://schemas.microsoft.com/office/powerpoint/2010/main" val="1085026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060E-3D16-4C31-B343-65281E717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179DC733-79C6-4A0B-B493-F97FC19BA9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5B0F1B59-152D-47A6-9663-6A1C6BC56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465DC-30DD-4C2B-8419-71DF02C6E27B}"/>
              </a:ext>
            </a:extLst>
          </p:cNvPr>
          <p:cNvSpPr>
            <a:spLocks noGrp="1"/>
          </p:cNvSpPr>
          <p:nvPr>
            <p:ph type="dt" sz="half" idx="10"/>
          </p:nvPr>
        </p:nvSpPr>
        <p:spPr/>
        <p:txBody>
          <a:bodyPr/>
          <a:lstStyle/>
          <a:p>
            <a:fld id="{0346EDD6-AB3D-4479-AB18-C3272031C945}" type="datetimeFigureOut">
              <a:rPr lang="nb-NO" smtClean="0"/>
              <a:t>28.04.2023</a:t>
            </a:fld>
            <a:endParaRPr lang="nb-NO"/>
          </a:p>
        </p:txBody>
      </p:sp>
      <p:sp>
        <p:nvSpPr>
          <p:cNvPr id="6" name="Footer Placeholder 5">
            <a:extLst>
              <a:ext uri="{FF2B5EF4-FFF2-40B4-BE49-F238E27FC236}">
                <a16:creationId xmlns:a16="http://schemas.microsoft.com/office/drawing/2014/main" id="{BA732EBB-A209-40FD-9DD1-E2EC1D1D913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C93523C-C48F-4FAD-BB0E-9870A26643AD}"/>
              </a:ext>
            </a:extLst>
          </p:cNvPr>
          <p:cNvSpPr>
            <a:spLocks noGrp="1"/>
          </p:cNvSpPr>
          <p:nvPr>
            <p:ph type="sldNum" sz="quarter" idx="12"/>
          </p:nvPr>
        </p:nvSpPr>
        <p:spPr/>
        <p:txBody>
          <a:bodyPr/>
          <a:lstStyle/>
          <a:p>
            <a:fld id="{C19BC854-1B10-4208-AA87-A649E1347021}" type="slidenum">
              <a:rPr lang="nb-NO" smtClean="0"/>
              <a:t>‹#›</a:t>
            </a:fld>
            <a:endParaRPr lang="nb-NO"/>
          </a:p>
        </p:txBody>
      </p:sp>
    </p:spTree>
    <p:extLst>
      <p:ext uri="{BB962C8B-B14F-4D97-AF65-F5344CB8AC3E}">
        <p14:creationId xmlns:p14="http://schemas.microsoft.com/office/powerpoint/2010/main" val="3022880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361439-955A-4AB2-801C-6001A1A752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72562B56-92D8-4D0F-8A76-7F20774D40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9E1A1F87-13FB-445E-BB8E-29A942CACE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6EDD6-AB3D-4479-AB18-C3272031C945}" type="datetimeFigureOut">
              <a:rPr lang="nb-NO" smtClean="0"/>
              <a:t>28.04.2023</a:t>
            </a:fld>
            <a:endParaRPr lang="nb-NO"/>
          </a:p>
        </p:txBody>
      </p:sp>
      <p:sp>
        <p:nvSpPr>
          <p:cNvPr id="5" name="Footer Placeholder 4">
            <a:extLst>
              <a:ext uri="{FF2B5EF4-FFF2-40B4-BE49-F238E27FC236}">
                <a16:creationId xmlns:a16="http://schemas.microsoft.com/office/drawing/2014/main" id="{94E4D6EB-C6B0-46B0-909C-D3F3C36BD9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81F83031-6FBE-4E2D-8D56-3054F3E95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BC854-1B10-4208-AA87-A649E1347021}" type="slidenum">
              <a:rPr lang="nb-NO" smtClean="0"/>
              <a:t>‹#›</a:t>
            </a:fld>
            <a:endParaRPr lang="nb-NO"/>
          </a:p>
        </p:txBody>
      </p:sp>
    </p:spTree>
    <p:extLst>
      <p:ext uri="{BB962C8B-B14F-4D97-AF65-F5344CB8AC3E}">
        <p14:creationId xmlns:p14="http://schemas.microsoft.com/office/powerpoint/2010/main" val="1326326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kbtfagskole.no/"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mailto:fagskole@kbtkompetanse.n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hyperlink" Target="https://www.prios.n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hyperlink" Target="https://lovdata.no/dokument/LTI/forskrift/2022-04-08-2655"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kbtfagskole.no/opptakskrav-og-soknadsprosess-utdanning-i-sosialt-entreprenorskap/"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hyperlink" Target="https://www.kbtfagskole.no/opptakskrav-og-soknadsprosess-utdanning-i-sosialt-entreprenorskap/" TargetMode="External"/><Relationship Id="rId3" Type="http://schemas.openxmlformats.org/officeDocument/2006/relationships/oleObject" Target="file:///C:\Users\AnneHirrich\KBT%20Kompetanse%20AS\_SP_KBT_Fagskole%20-%20Dokumenter\Presentasjoner\Infowebinar%20KBT%20Fagskole\2023-03-01-Informasjonsm&#248;te%20om%20erfaringskonsulentutdanningen%20ved%20KBT%20Fagskole\Eksempel%20opplastning-s&#248;knadsskjema%202023-2024.pdf" TargetMode="External"/><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oleObject" Target="file:///C:\Users\AnneHirrich\KBT%20Kompetanse%20AS\_SP_KBT_Fagskole%20-%20Dokumenter\Presentasjoner\Infowebinar%20KBT%20Fagskole\2023-03-01-Informasjonsm&#248;te%20om%20erfaringskonsulentutdanningen%20ved%20KBT%20Fagskole\Eksempel%20opplastning-kontaktskjema%202023-2024.pdf" TargetMode="External"/><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www.kbtfagskole.no/wp-content/uploads/2023/03/2023-03-16-STUDIEPLAN-SOSIALT-ENTREPENORSKAP-2023-2024.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Rett linje 5">
            <a:extLst>
              <a:ext uri="{FF2B5EF4-FFF2-40B4-BE49-F238E27FC236}">
                <a16:creationId xmlns:a16="http://schemas.microsoft.com/office/drawing/2014/main" id="{FE243B32-BC50-0620-7F25-3431F0A08BB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6D24BC9E-AC6A-42EE-AFD8-B290720B8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107624"/>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E1500AF-B0DE-4754-9CEF-C9A13A254C88}"/>
              </a:ext>
            </a:extLst>
          </p:cNvPr>
          <p:cNvSpPr>
            <a:spLocks noGrp="1"/>
          </p:cNvSpPr>
          <p:nvPr>
            <p:ph type="title"/>
          </p:nvPr>
        </p:nvSpPr>
        <p:spPr>
          <a:xfrm>
            <a:off x="682432" y="4107624"/>
            <a:ext cx="6204924" cy="1920916"/>
          </a:xfrm>
        </p:spPr>
        <p:txBody>
          <a:bodyPr>
            <a:noAutofit/>
          </a:bodyPr>
          <a:lstStyle/>
          <a:p>
            <a:pPr>
              <a:lnSpc>
                <a:spcPct val="100000"/>
              </a:lnSpc>
            </a:pPr>
            <a:r>
              <a:rPr lang="nb-NO" sz="3200" b="1" dirty="0">
                <a:latin typeface="Arial" panose="020B0604020202020204" pitchFamily="34" charset="0"/>
                <a:cs typeface="Arial" panose="020B0604020202020204" pitchFamily="34" charset="0"/>
              </a:rPr>
              <a:t>Informasjonsmøte om høyere yrkesfaglig utdanning i sosialt entreprenørskap</a:t>
            </a:r>
            <a:br>
              <a:rPr lang="nb-NO" sz="3200" b="1" dirty="0">
                <a:latin typeface="Arial" panose="020B0604020202020204" pitchFamily="34" charset="0"/>
                <a:cs typeface="Arial" panose="020B0604020202020204" pitchFamily="34" charset="0"/>
              </a:rPr>
            </a:br>
            <a:r>
              <a:rPr lang="nb-NO" sz="3200" b="1" dirty="0">
                <a:latin typeface="Arial" panose="020B0604020202020204" pitchFamily="34" charset="0"/>
                <a:cs typeface="Arial" panose="020B0604020202020204" pitchFamily="34" charset="0"/>
              </a:rPr>
              <a:t>28. april 2023</a:t>
            </a:r>
            <a:br>
              <a:rPr lang="nb-NO" sz="2000" b="1" dirty="0">
                <a:latin typeface="Arial" panose="020B0604020202020204" pitchFamily="34" charset="0"/>
                <a:cs typeface="Arial" panose="020B0604020202020204" pitchFamily="34" charset="0"/>
              </a:rPr>
            </a:br>
            <a:endParaRPr lang="nb-NO" sz="2000" b="1"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80023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143137"/>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5BA192C8-4072-4FA3-829D-59806E3A2F16}"/>
              </a:ext>
            </a:extLst>
          </p:cNvPr>
          <p:cNvSpPr>
            <a:spLocks noGrp="1"/>
          </p:cNvSpPr>
          <p:nvPr>
            <p:ph idx="1"/>
          </p:nvPr>
        </p:nvSpPr>
        <p:spPr>
          <a:xfrm>
            <a:off x="7015372" y="4208612"/>
            <a:ext cx="4834507" cy="2373211"/>
          </a:xfrm>
        </p:spPr>
        <p:txBody>
          <a:bodyPr anchor="ctr">
            <a:normAutofit fontScale="92500"/>
          </a:bodyPr>
          <a:lstStyle/>
          <a:p>
            <a:pPr marL="0" indent="0">
              <a:buNone/>
            </a:pPr>
            <a:endParaRPr lang="nn-NO" sz="1800" dirty="0">
              <a:hlinkClick r:id="rId3"/>
            </a:endParaRPr>
          </a:p>
          <a:p>
            <a:pPr marL="0" indent="0">
              <a:buNone/>
            </a:pPr>
            <a:r>
              <a:rPr lang="nn-NO" sz="2400" dirty="0">
                <a:hlinkClick r:id="rId3"/>
              </a:rPr>
              <a:t>www.kbtfagskole.no</a:t>
            </a:r>
            <a:r>
              <a:rPr lang="nn-NO" sz="2400" dirty="0"/>
              <a:t>	 	</a:t>
            </a:r>
          </a:p>
          <a:p>
            <a:pPr marL="0" indent="0">
              <a:buNone/>
            </a:pPr>
            <a:r>
              <a:rPr lang="nn-NO" sz="2400" u="sng" dirty="0">
                <a:hlinkClick r:id="rId4">
                  <a:extLst>
                    <a:ext uri="{A12FA001-AC4F-418D-AE19-62706E023703}">
                      <ahyp:hlinkClr xmlns:ahyp="http://schemas.microsoft.com/office/drawing/2018/hyperlinkcolor" val="tx"/>
                    </a:ext>
                  </a:extLst>
                </a:hlinkClick>
              </a:rPr>
              <a:t>E-post: </a:t>
            </a:r>
            <a:r>
              <a:rPr lang="nn-NO" sz="2400" dirty="0">
                <a:solidFill>
                  <a:srgbClr val="0563C1"/>
                </a:solidFill>
                <a:hlinkClick r:id="rId4">
                  <a:extLst>
                    <a:ext uri="{A12FA001-AC4F-418D-AE19-62706E023703}">
                      <ahyp:hlinkClr xmlns:ahyp="http://schemas.microsoft.com/office/drawing/2018/hyperlinkcolor" val="tx"/>
                    </a:ext>
                  </a:extLst>
                </a:hlinkClick>
              </a:rPr>
              <a:t>fagskole@kbtkompetanse.no</a:t>
            </a:r>
            <a:r>
              <a:rPr lang="nn-NO" sz="2400" dirty="0"/>
              <a:t> 	</a:t>
            </a:r>
          </a:p>
          <a:p>
            <a:pPr marL="0" indent="0">
              <a:buNone/>
            </a:pPr>
            <a:r>
              <a:rPr lang="nn-NO" sz="2400" dirty="0"/>
              <a:t>Telefon +47 973 41 833 </a:t>
            </a:r>
          </a:p>
          <a:p>
            <a:pPr marL="0" indent="0">
              <a:buNone/>
            </a:pPr>
            <a:r>
              <a:rPr lang="nn-NO" sz="2400" dirty="0"/>
              <a:t>Adresse: </a:t>
            </a:r>
            <a:r>
              <a:rPr lang="nn-NO" sz="2400" dirty="0" err="1"/>
              <a:t>Sorgenfriveien</a:t>
            </a:r>
            <a:r>
              <a:rPr lang="nn-NO" sz="2400" dirty="0"/>
              <a:t> 9, 7031 Trondheim</a:t>
            </a:r>
          </a:p>
          <a:p>
            <a:pPr marL="0" indent="0">
              <a:buNone/>
            </a:pPr>
            <a:endParaRPr lang="nn-NO" sz="1800" dirty="0"/>
          </a:p>
        </p:txBody>
      </p:sp>
      <p:pic>
        <p:nvPicPr>
          <p:cNvPr id="9" name="Bilde 8" descr="Et bilde som viser bygningen til KBT Fagskole&#10;">
            <a:extLst>
              <a:ext uri="{FF2B5EF4-FFF2-40B4-BE49-F238E27FC236}">
                <a16:creationId xmlns:a16="http://schemas.microsoft.com/office/drawing/2014/main" id="{36CD5280-2F92-4A00-9393-07BF2768A8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775" y="206209"/>
            <a:ext cx="5276088" cy="3516533"/>
          </a:xfrm>
          <a:prstGeom prst="rect">
            <a:avLst/>
          </a:prstGeom>
          <a:ln>
            <a:solidFill>
              <a:schemeClr val="accent2">
                <a:lumMod val="75000"/>
              </a:schemeClr>
            </a:solidFill>
          </a:ln>
        </p:spPr>
      </p:pic>
      <p:sp>
        <p:nvSpPr>
          <p:cNvPr id="10" name="TekstSylinder 9">
            <a:extLst>
              <a:ext uri="{FF2B5EF4-FFF2-40B4-BE49-F238E27FC236}">
                <a16:creationId xmlns:a16="http://schemas.microsoft.com/office/drawing/2014/main" id="{82E5729E-3888-4C0F-B4C8-44453AB70233}"/>
              </a:ext>
            </a:extLst>
          </p:cNvPr>
          <p:cNvSpPr txBox="1"/>
          <p:nvPr/>
        </p:nvSpPr>
        <p:spPr>
          <a:xfrm>
            <a:off x="7516608" y="3864089"/>
            <a:ext cx="3576003" cy="246221"/>
          </a:xfrm>
          <a:prstGeom prst="rect">
            <a:avLst/>
          </a:prstGeom>
          <a:noFill/>
        </p:spPr>
        <p:txBody>
          <a:bodyPr wrap="square" rtlCol="0">
            <a:spAutoFit/>
          </a:bodyPr>
          <a:lstStyle/>
          <a:p>
            <a:r>
              <a:rPr lang="nb-NO" sz="1000" dirty="0"/>
              <a:t>Foto: Silje Margrethe Jørgensen</a:t>
            </a:r>
          </a:p>
        </p:txBody>
      </p:sp>
      <p:pic>
        <p:nvPicPr>
          <p:cNvPr id="8" name="Bilde 6" descr="Et bilde som inneholder tekst&#10;&#10;Automatisk generert beskrivelse">
            <a:extLst>
              <a:ext uri="{FF2B5EF4-FFF2-40B4-BE49-F238E27FC236}">
                <a16:creationId xmlns:a16="http://schemas.microsoft.com/office/drawing/2014/main" id="{6D1C63EF-99F6-8886-FBD6-F34C8991AB41}"/>
              </a:ext>
            </a:extLst>
          </p:cNvPr>
          <p:cNvPicPr>
            <a:picLocks noChangeAspect="1"/>
          </p:cNvPicPr>
          <p:nvPr/>
        </p:nvPicPr>
        <p:blipFill>
          <a:blip r:embed="rId6"/>
          <a:stretch>
            <a:fillRect/>
          </a:stretch>
        </p:blipFill>
        <p:spPr>
          <a:xfrm>
            <a:off x="685800" y="389617"/>
            <a:ext cx="4060371" cy="1582965"/>
          </a:xfrm>
          <a:prstGeom prst="rect">
            <a:avLst/>
          </a:prstGeom>
        </p:spPr>
      </p:pic>
    </p:spTree>
    <p:extLst>
      <p:ext uri="{BB962C8B-B14F-4D97-AF65-F5344CB8AC3E}">
        <p14:creationId xmlns:p14="http://schemas.microsoft.com/office/powerpoint/2010/main" val="3182784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2CA1FE-BDA9-4D04-BBAF-2B23674051AE}"/>
              </a:ext>
            </a:extLst>
          </p:cNvPr>
          <p:cNvSpPr>
            <a:spLocks noGrp="1"/>
          </p:cNvSpPr>
          <p:nvPr>
            <p:ph type="title"/>
          </p:nvPr>
        </p:nvSpPr>
        <p:spPr>
          <a:xfrm>
            <a:off x="838200" y="556337"/>
            <a:ext cx="6797405" cy="1651404"/>
          </a:xfrm>
        </p:spPr>
        <p:txBody>
          <a:bodyPr>
            <a:normAutofit/>
          </a:bodyPr>
          <a:lstStyle/>
          <a:p>
            <a:r>
              <a:rPr lang="x-none" sz="4000" b="1">
                <a:latin typeface="Arial"/>
                <a:cs typeface="Arial"/>
              </a:rPr>
              <a:t>Sosiale behov og sosiale foretak - SEN001T</a:t>
            </a:r>
            <a:endParaRPr lang="nb-NO" sz="4000"/>
          </a:p>
        </p:txBody>
      </p:sp>
      <p:sp>
        <p:nvSpPr>
          <p:cNvPr id="3" name="Content Placeholder 2">
            <a:extLst>
              <a:ext uri="{FF2B5EF4-FFF2-40B4-BE49-F238E27FC236}">
                <a16:creationId xmlns:a16="http://schemas.microsoft.com/office/drawing/2014/main" id="{794D9159-AE90-47C8-A0BF-4FF1AF7408FD}"/>
              </a:ext>
            </a:extLst>
          </p:cNvPr>
          <p:cNvSpPr>
            <a:spLocks noGrp="1"/>
          </p:cNvSpPr>
          <p:nvPr>
            <p:ph idx="1"/>
          </p:nvPr>
        </p:nvSpPr>
        <p:spPr>
          <a:xfrm>
            <a:off x="517358" y="2401330"/>
            <a:ext cx="7880247" cy="3719384"/>
          </a:xfrm>
        </p:spPr>
        <p:txBody>
          <a:bodyPr vert="horz" lIns="91440" tIns="45720" rIns="91440" bIns="45720" rtlCol="0" anchor="t">
            <a:noAutofit/>
          </a:bodyPr>
          <a:lstStyle/>
          <a:p>
            <a:pPr marL="0" indent="0">
              <a:spcBef>
                <a:spcPts val="0"/>
              </a:spcBef>
              <a:spcAft>
                <a:spcPts val="600"/>
              </a:spcAft>
              <a:buNone/>
            </a:pPr>
            <a:r>
              <a:rPr lang="nb-NO" sz="2600" dirty="0">
                <a:latin typeface="Arial"/>
                <a:cs typeface="Arial"/>
              </a:rPr>
              <a:t>Emnet formidler kunnskap om utvikling av sosialt entreprenørskap ut fra ulike perspektiver, samt hvordan dette er relatert til ulike behov i samfunnet. Studentene skal utvikle ferdigheter i å vurdere egne forutsetninger for å være sosialt entreprenør samt forståelse av hva som kreves av samspill mellom fag og erfaring innenfor feltet.</a:t>
            </a:r>
          </a:p>
        </p:txBody>
      </p:sp>
      <p:pic>
        <p:nvPicPr>
          <p:cNvPr id="5" name="Bilde 7" descr="Et bilde som inneholder person, himmel, utendørs&#10;&#10;Automatisk generert beskrivelse">
            <a:extLst>
              <a:ext uri="{FF2B5EF4-FFF2-40B4-BE49-F238E27FC236}">
                <a16:creationId xmlns:a16="http://schemas.microsoft.com/office/drawing/2014/main" id="{AEF155AB-3100-B96E-1795-7512877A8731}"/>
              </a:ext>
            </a:extLst>
          </p:cNvPr>
          <p:cNvPicPr>
            <a:picLocks noChangeAspect="1"/>
          </p:cNvPicPr>
          <p:nvPr/>
        </p:nvPicPr>
        <p:blipFill>
          <a:blip r:embed="rId3"/>
          <a:stretch>
            <a:fillRect/>
          </a:stretch>
        </p:blipFill>
        <p:spPr>
          <a:xfrm>
            <a:off x="8995474" y="1839221"/>
            <a:ext cx="2534523" cy="3168155"/>
          </a:xfrm>
          <a:prstGeom prst="rect">
            <a:avLst/>
          </a:prstGeom>
        </p:spPr>
      </p:pic>
      <p:pic>
        <p:nvPicPr>
          <p:cNvPr id="4" name="Picture 3">
            <a:extLst>
              <a:ext uri="{FF2B5EF4-FFF2-40B4-BE49-F238E27FC236}">
                <a16:creationId xmlns:a16="http://schemas.microsoft.com/office/drawing/2014/main" id="{730FC33D-5576-4DBD-AB54-FF0524278D63}"/>
              </a:ext>
            </a:extLst>
          </p:cNvPr>
          <p:cNvPicPr>
            <a:picLocks noChangeAspect="1"/>
          </p:cNvPicPr>
          <p:nvPr/>
        </p:nvPicPr>
        <p:blipFill>
          <a:blip r:embed="rId4"/>
          <a:stretch>
            <a:fillRect/>
          </a:stretch>
        </p:blipFill>
        <p:spPr>
          <a:xfrm rot="10800000" flipH="1" flipV="1">
            <a:off x="8104503" y="5509681"/>
            <a:ext cx="3995623" cy="889025"/>
          </a:xfrm>
          <a:prstGeom prst="rect">
            <a:avLst/>
          </a:prstGeom>
        </p:spPr>
      </p:pic>
      <p:cxnSp>
        <p:nvCxnSpPr>
          <p:cNvPr id="7" name="Rett linje 6">
            <a:extLst>
              <a:ext uri="{FF2B5EF4-FFF2-40B4-BE49-F238E27FC236}">
                <a16:creationId xmlns:a16="http://schemas.microsoft.com/office/drawing/2014/main" id="{B94A40F4-6A46-46B7-38C8-089AC5BCED3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895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2CA1FE-BDA9-4D04-BBAF-2B23674051AE}"/>
              </a:ext>
            </a:extLst>
          </p:cNvPr>
          <p:cNvSpPr>
            <a:spLocks noGrp="1"/>
          </p:cNvSpPr>
          <p:nvPr>
            <p:ph type="title"/>
          </p:nvPr>
        </p:nvSpPr>
        <p:spPr>
          <a:xfrm>
            <a:off x="640080" y="329184"/>
            <a:ext cx="6894576" cy="1783080"/>
          </a:xfrm>
        </p:spPr>
        <p:txBody>
          <a:bodyPr anchor="b">
            <a:normAutofit/>
          </a:bodyPr>
          <a:lstStyle/>
          <a:p>
            <a:r>
              <a:rPr lang="x-none" sz="4200" b="1">
                <a:latin typeface="Arial"/>
                <a:cs typeface="Arial"/>
              </a:rPr>
              <a:t>Sosiale entreprenører og profesjonalitet - SEN002T</a:t>
            </a:r>
            <a:endParaRPr lang="nb-NO" sz="4200"/>
          </a:p>
        </p:txBody>
      </p:sp>
      <p:sp>
        <p:nvSpPr>
          <p:cNvPr id="2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4D9159-AE90-47C8-A0BF-4FF1AF7408FD}"/>
              </a:ext>
            </a:extLst>
          </p:cNvPr>
          <p:cNvSpPr>
            <a:spLocks noGrp="1"/>
          </p:cNvSpPr>
          <p:nvPr>
            <p:ph idx="1"/>
          </p:nvPr>
        </p:nvSpPr>
        <p:spPr>
          <a:xfrm>
            <a:off x="640080" y="2610486"/>
            <a:ext cx="7223760" cy="3973362"/>
          </a:xfrm>
        </p:spPr>
        <p:txBody>
          <a:bodyPr vert="horz" lIns="91440" tIns="45720" rIns="91440" bIns="45720" rtlCol="0">
            <a:noAutofit/>
          </a:bodyPr>
          <a:lstStyle/>
          <a:p>
            <a:pPr marL="0" indent="0">
              <a:spcBef>
                <a:spcPts val="0"/>
              </a:spcBef>
              <a:spcAft>
                <a:spcPts val="600"/>
              </a:spcAft>
              <a:buSzPts val="2600"/>
              <a:buNone/>
            </a:pPr>
            <a:endParaRPr lang="nb-NO" sz="1900" dirty="0"/>
          </a:p>
          <a:p>
            <a:pPr marL="0" indent="0">
              <a:spcBef>
                <a:spcPts val="0"/>
              </a:spcBef>
              <a:spcAft>
                <a:spcPts val="600"/>
              </a:spcAft>
              <a:buSzPts val="2600"/>
              <a:buNone/>
            </a:pPr>
            <a:r>
              <a:rPr lang="nb-NO" sz="1900" dirty="0"/>
              <a:t>Målet er at studenter skal kunne se mulighet for sosiale innovasjoner og hvilke temaer man skal være på jakt etter for å finne markedsmuligheter for nye tenkemåter og innovasjoner. </a:t>
            </a:r>
          </a:p>
          <a:p>
            <a:pPr marL="0" indent="0">
              <a:spcBef>
                <a:spcPts val="0"/>
              </a:spcBef>
              <a:spcAft>
                <a:spcPts val="600"/>
              </a:spcAft>
              <a:buSzPts val="2600"/>
              <a:buNone/>
            </a:pPr>
            <a:endParaRPr lang="nb-NO" sz="1900" dirty="0"/>
          </a:p>
          <a:p>
            <a:pPr marL="0" indent="0">
              <a:spcBef>
                <a:spcPts val="0"/>
              </a:spcBef>
              <a:spcAft>
                <a:spcPts val="600"/>
              </a:spcAft>
              <a:buSzPts val="2600"/>
              <a:buNone/>
            </a:pPr>
            <a:r>
              <a:rPr lang="nb-NO" sz="1900" dirty="0"/>
              <a:t>Vi benytter VPC (Verdi Canvas) og Business Model Canvas som verktøy og benytter mye tid på de mål og resultater slike virksomheter skal og bør jobbe etter.  Vi ser på samfunnsmessige, sosiale, miljømessige og andre «mykere målsettinger» og setter så dette opp mot nødvendigheten av å finne en økonomi i bunnen som gjør at virksomheten eller løsningene blir bærekraftig.</a:t>
            </a:r>
            <a:endParaRPr lang="nb-NO" sz="1900" dirty="0">
              <a:cs typeface="Calibri"/>
            </a:endParaRPr>
          </a:p>
        </p:txBody>
      </p:sp>
      <p:pic>
        <p:nvPicPr>
          <p:cNvPr id="5" name="Bilde 5" descr="Et bilde som inneholder diagram&#10;&#10;Automatisk generert beskrivelse">
            <a:extLst>
              <a:ext uri="{FF2B5EF4-FFF2-40B4-BE49-F238E27FC236}">
                <a16:creationId xmlns:a16="http://schemas.microsoft.com/office/drawing/2014/main" id="{70EEB243-E54B-9224-AEB0-ECAD8BF6AE86}"/>
              </a:ext>
            </a:extLst>
          </p:cNvPr>
          <p:cNvPicPr>
            <a:picLocks noChangeAspect="1"/>
          </p:cNvPicPr>
          <p:nvPr/>
        </p:nvPicPr>
        <p:blipFill>
          <a:blip r:embed="rId3"/>
          <a:stretch>
            <a:fillRect/>
          </a:stretch>
        </p:blipFill>
        <p:spPr>
          <a:xfrm>
            <a:off x="7863840" y="1214219"/>
            <a:ext cx="4014216" cy="2408529"/>
          </a:xfrm>
          <a:prstGeom prst="rect">
            <a:avLst/>
          </a:prstGeom>
        </p:spPr>
      </p:pic>
      <p:pic>
        <p:nvPicPr>
          <p:cNvPr id="4" name="Picture 3">
            <a:extLst>
              <a:ext uri="{FF2B5EF4-FFF2-40B4-BE49-F238E27FC236}">
                <a16:creationId xmlns:a16="http://schemas.microsoft.com/office/drawing/2014/main" id="{730FC33D-5576-4DBD-AB54-FF0524278D63}"/>
              </a:ext>
            </a:extLst>
          </p:cNvPr>
          <p:cNvPicPr>
            <a:picLocks noChangeAspect="1"/>
          </p:cNvPicPr>
          <p:nvPr/>
        </p:nvPicPr>
        <p:blipFill>
          <a:blip r:embed="rId4"/>
          <a:stretch>
            <a:fillRect/>
          </a:stretch>
        </p:blipFill>
        <p:spPr>
          <a:xfrm rot="10800000" flipH="1" flipV="1">
            <a:off x="7863840" y="4722782"/>
            <a:ext cx="3995928" cy="889093"/>
          </a:xfrm>
          <a:prstGeom prst="rect">
            <a:avLst/>
          </a:prstGeom>
        </p:spPr>
      </p:pic>
      <p:cxnSp>
        <p:nvCxnSpPr>
          <p:cNvPr id="7" name="Rett linje 6">
            <a:extLst>
              <a:ext uri="{FF2B5EF4-FFF2-40B4-BE49-F238E27FC236}">
                <a16:creationId xmlns:a16="http://schemas.microsoft.com/office/drawing/2014/main" id="{A98F4F05-DAEA-E2B3-6414-ECA60745795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kstSylinder 5">
            <a:extLst>
              <a:ext uri="{FF2B5EF4-FFF2-40B4-BE49-F238E27FC236}">
                <a16:creationId xmlns:a16="http://schemas.microsoft.com/office/drawing/2014/main" id="{6AC08C6F-FD7E-DE74-52BA-B99805BC08FF}"/>
              </a:ext>
            </a:extLst>
          </p:cNvPr>
          <p:cNvSpPr txBox="1"/>
          <p:nvPr/>
        </p:nvSpPr>
        <p:spPr>
          <a:xfrm>
            <a:off x="7759032" y="37485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44444"/>
                </a:solidFill>
                <a:latin typeface="SourceSansProItalic"/>
              </a:rPr>
              <a:t>Foto: Bly</a:t>
            </a:r>
            <a:endParaRPr lang="en-US"/>
          </a:p>
        </p:txBody>
      </p:sp>
    </p:spTree>
    <p:extLst>
      <p:ext uri="{BB962C8B-B14F-4D97-AF65-F5344CB8AC3E}">
        <p14:creationId xmlns:p14="http://schemas.microsoft.com/office/powerpoint/2010/main" val="2949615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Rett linje 6">
            <a:extLst>
              <a:ext uri="{FF2B5EF4-FFF2-40B4-BE49-F238E27FC236}">
                <a16:creationId xmlns:a16="http://schemas.microsoft.com/office/drawing/2014/main" id="{D7948124-DA78-4A33-826B-0C98A63B729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AA866F0E-F54B-4BF5-8A88-7D97BD45F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8229EC50-E910-4AE2-9EEA-604A81EF6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941221 w 12192000"/>
              <a:gd name="connsiteY0" fmla="*/ 2015186 h 6858000"/>
              <a:gd name="connsiteX1" fmla="*/ 6907857 w 12192000"/>
              <a:gd name="connsiteY1" fmla="*/ 2033351 h 6858000"/>
              <a:gd name="connsiteX2" fmla="*/ 7093700 w 12192000"/>
              <a:gd name="connsiteY2" fmla="*/ 2101457 h 6858000"/>
              <a:gd name="connsiteX3" fmla="*/ 6803079 w 12192000"/>
              <a:gd name="connsiteY3" fmla="*/ 2065612 h 6858000"/>
              <a:gd name="connsiteX4" fmla="*/ 6798115 w 12192000"/>
              <a:gd name="connsiteY4" fmla="*/ 2088772 h 6858000"/>
              <a:gd name="connsiteX5" fmla="*/ 7128167 w 12192000"/>
              <a:gd name="connsiteY5" fmla="*/ 2176455 h 6858000"/>
              <a:gd name="connsiteX6" fmla="*/ 7098663 w 12192000"/>
              <a:gd name="connsiteY6" fmla="*/ 2189968 h 6858000"/>
              <a:gd name="connsiteX7" fmla="*/ 6923298 w 12192000"/>
              <a:gd name="connsiteY7" fmla="*/ 2156052 h 6858000"/>
              <a:gd name="connsiteX8" fmla="*/ 6888004 w 12192000"/>
              <a:gd name="connsiteY8" fmla="*/ 2164875 h 6858000"/>
              <a:gd name="connsiteX9" fmla="*/ 6905375 w 12192000"/>
              <a:gd name="connsiteY9" fmla="*/ 2205958 h 6858000"/>
              <a:gd name="connsiteX10" fmla="*/ 6981477 w 12192000"/>
              <a:gd name="connsiteY10" fmla="*/ 2221951 h 6858000"/>
              <a:gd name="connsiteX11" fmla="*/ 7100043 w 12192000"/>
              <a:gd name="connsiteY11" fmla="*/ 2318459 h 6858000"/>
              <a:gd name="connsiteX12" fmla="*/ 6920540 w 12192000"/>
              <a:gd name="connsiteY12" fmla="*/ 2306877 h 6858000"/>
              <a:gd name="connsiteX13" fmla="*/ 6888831 w 12192000"/>
              <a:gd name="connsiteY13" fmla="*/ 2330314 h 6858000"/>
              <a:gd name="connsiteX14" fmla="*/ 6876698 w 12192000"/>
              <a:gd name="connsiteY14" fmla="*/ 2360645 h 6858000"/>
              <a:gd name="connsiteX15" fmla="*/ 6807214 w 12192000"/>
              <a:gd name="connsiteY15" fmla="*/ 2385736 h 6858000"/>
              <a:gd name="connsiteX16" fmla="*/ 6916405 w 12192000"/>
              <a:gd name="connsiteY16" fmla="*/ 2413862 h 6858000"/>
              <a:gd name="connsiteX17" fmla="*/ 6799770 w 12192000"/>
              <a:gd name="connsiteY17" fmla="*/ 2413862 h 6858000"/>
              <a:gd name="connsiteX18" fmla="*/ 6665762 w 12192000"/>
              <a:gd name="connsiteY18" fmla="*/ 2394561 h 6858000"/>
              <a:gd name="connsiteX19" fmla="*/ 6522933 w 12192000"/>
              <a:gd name="connsiteY19" fmla="*/ 2400626 h 6858000"/>
              <a:gd name="connsiteX20" fmla="*/ 6237275 w 12192000"/>
              <a:gd name="connsiteY20" fmla="*/ 2365057 h 6858000"/>
              <a:gd name="connsiteX21" fmla="*/ 6101338 w 12192000"/>
              <a:gd name="connsiteY21" fmla="*/ 2367538 h 6858000"/>
              <a:gd name="connsiteX22" fmla="*/ 6857121 w 12192000"/>
              <a:gd name="connsiteY22" fmla="*/ 2606875 h 6858000"/>
              <a:gd name="connsiteX23" fmla="*/ 6818519 w 12192000"/>
              <a:gd name="connsiteY23" fmla="*/ 2659539 h 6858000"/>
              <a:gd name="connsiteX24" fmla="*/ 6976790 w 12192000"/>
              <a:gd name="connsiteY24" fmla="*/ 2716892 h 6858000"/>
              <a:gd name="connsiteX25" fmla="*/ 7015669 w 12192000"/>
              <a:gd name="connsiteY25" fmla="*/ 2773693 h 6858000"/>
              <a:gd name="connsiteX26" fmla="*/ 6966864 w 12192000"/>
              <a:gd name="connsiteY26" fmla="*/ 2768730 h 6858000"/>
              <a:gd name="connsiteX27" fmla="*/ 6924953 w 12192000"/>
              <a:gd name="connsiteY27" fmla="*/ 2779483 h 6858000"/>
              <a:gd name="connsiteX28" fmla="*/ 6942323 w 12192000"/>
              <a:gd name="connsiteY28" fmla="*/ 2851726 h 6858000"/>
              <a:gd name="connsiteX29" fmla="*/ 7165943 w 12192000"/>
              <a:gd name="connsiteY29" fmla="*/ 2944924 h 6858000"/>
              <a:gd name="connsiteX30" fmla="*/ 7186071 w 12192000"/>
              <a:gd name="connsiteY30" fmla="*/ 2975254 h 6858000"/>
              <a:gd name="connsiteX31" fmla="*/ 7159325 w 12192000"/>
              <a:gd name="connsiteY31" fmla="*/ 2996762 h 6858000"/>
              <a:gd name="connsiteX32" fmla="*/ 7087082 w 12192000"/>
              <a:gd name="connsiteY32" fmla="*/ 3007790 h 6858000"/>
              <a:gd name="connsiteX33" fmla="*/ 7188276 w 12192000"/>
              <a:gd name="connsiteY33" fmla="*/ 3111191 h 6858000"/>
              <a:gd name="connsiteX34" fmla="*/ 7225225 w 12192000"/>
              <a:gd name="connsiteY34" fmla="*/ 3139866 h 6858000"/>
              <a:gd name="connsiteX35" fmla="*/ 7288368 w 12192000"/>
              <a:gd name="connsiteY35" fmla="*/ 3184260 h 6858000"/>
              <a:gd name="connsiteX36" fmla="*/ 7289471 w 12192000"/>
              <a:gd name="connsiteY36" fmla="*/ 3197771 h 6858000"/>
              <a:gd name="connsiteX37" fmla="*/ 7203442 w 12192000"/>
              <a:gd name="connsiteY37" fmla="*/ 3245472 h 6858000"/>
              <a:gd name="connsiteX38" fmla="*/ 7048205 w 12192000"/>
              <a:gd name="connsiteY38" fmla="*/ 3232512 h 6858000"/>
              <a:gd name="connsiteX39" fmla="*/ 7277614 w 12192000"/>
              <a:gd name="connsiteY39" fmla="*/ 3303652 h 6858000"/>
              <a:gd name="connsiteX40" fmla="*/ 6535066 w 12192000"/>
              <a:gd name="connsiteY40" fmla="*/ 3134077 h 6858000"/>
              <a:gd name="connsiteX41" fmla="*/ 6582492 w 12192000"/>
              <a:gd name="connsiteY41" fmla="*/ 3178469 h 6858000"/>
              <a:gd name="connsiteX42" fmla="*/ 6842233 w 12192000"/>
              <a:gd name="connsiteY42" fmla="*/ 3295379 h 6858000"/>
              <a:gd name="connsiteX43" fmla="*/ 6915853 w 12192000"/>
              <a:gd name="connsiteY43" fmla="*/ 3368725 h 6858000"/>
              <a:gd name="connsiteX44" fmla="*/ 6993058 w 12192000"/>
              <a:gd name="connsiteY44" fmla="*/ 3409257 h 6858000"/>
              <a:gd name="connsiteX45" fmla="*/ 7101421 w 12192000"/>
              <a:gd name="connsiteY45" fmla="*/ 3408430 h 6858000"/>
              <a:gd name="connsiteX46" fmla="*/ 7178350 w 12192000"/>
              <a:gd name="connsiteY46" fmla="*/ 3470746 h 6858000"/>
              <a:gd name="connsiteX47" fmla="*/ 7098112 w 12192000"/>
              <a:gd name="connsiteY47" fmla="*/ 3483982 h 6858000"/>
              <a:gd name="connsiteX48" fmla="*/ 7004088 w 12192000"/>
              <a:gd name="connsiteY48" fmla="*/ 3473780 h 6858000"/>
              <a:gd name="connsiteX49" fmla="*/ 6801147 w 12192000"/>
              <a:gd name="connsiteY49" fmla="*/ 3477087 h 6858000"/>
              <a:gd name="connsiteX50" fmla="*/ 6684788 w 12192000"/>
              <a:gd name="connsiteY50" fmla="*/ 3489220 h 6858000"/>
              <a:gd name="connsiteX51" fmla="*/ 6417328 w 12192000"/>
              <a:gd name="connsiteY51" fmla="*/ 3468539 h 6858000"/>
              <a:gd name="connsiteX52" fmla="*/ 6433045 w 12192000"/>
              <a:gd name="connsiteY52" fmla="*/ 3521481 h 6858000"/>
              <a:gd name="connsiteX53" fmla="*/ 6423117 w 12192000"/>
              <a:gd name="connsiteY53" fmla="*/ 3567527 h 6858000"/>
              <a:gd name="connsiteX54" fmla="*/ 6419258 w 12192000"/>
              <a:gd name="connsiteY54" fmla="*/ 3667620 h 6858000"/>
              <a:gd name="connsiteX55" fmla="*/ 6421740 w 12192000"/>
              <a:gd name="connsiteY55" fmla="*/ 3683888 h 6858000"/>
              <a:gd name="connsiteX56" fmla="*/ 6361906 w 12192000"/>
              <a:gd name="connsiteY56" fmla="*/ 3694366 h 6858000"/>
              <a:gd name="connsiteX57" fmla="*/ 6718429 w 12192000"/>
              <a:gd name="connsiteY57" fmla="*/ 3902544 h 6858000"/>
              <a:gd name="connsiteX58" fmla="*/ 6480195 w 12192000"/>
              <a:gd name="connsiteY58" fmla="*/ 3849603 h 6858000"/>
              <a:gd name="connsiteX59" fmla="*/ 6447934 w 12192000"/>
              <a:gd name="connsiteY59" fmla="*/ 3937011 h 6858000"/>
              <a:gd name="connsiteX60" fmla="*/ 6559882 w 12192000"/>
              <a:gd name="connsiteY60" fmla="*/ 4014767 h 6858000"/>
              <a:gd name="connsiteX61" fmla="*/ 6601241 w 12192000"/>
              <a:gd name="connsiteY61" fmla="*/ 4168626 h 6858000"/>
              <a:gd name="connsiteX62" fmla="*/ 6581113 w 12192000"/>
              <a:gd name="connsiteY62" fmla="*/ 4309250 h 6858000"/>
              <a:gd name="connsiteX63" fmla="*/ 6533136 w 12192000"/>
              <a:gd name="connsiteY63" fmla="*/ 4353918 h 6858000"/>
              <a:gd name="connsiteX64" fmla="*/ 6463651 w 12192000"/>
              <a:gd name="connsiteY64" fmla="*/ 4434156 h 6858000"/>
              <a:gd name="connsiteX65" fmla="*/ 6420637 w 12192000"/>
              <a:gd name="connsiteY65" fmla="*/ 4483787 h 6858000"/>
              <a:gd name="connsiteX66" fmla="*/ 6271190 w 12192000"/>
              <a:gd name="connsiteY66" fmla="*/ 4464487 h 6858000"/>
              <a:gd name="connsiteX67" fmla="*/ 6470545 w 12192000"/>
              <a:gd name="connsiteY67" fmla="*/ 4590498 h 6858000"/>
              <a:gd name="connsiteX68" fmla="*/ 6308965 w 12192000"/>
              <a:gd name="connsiteY68" fmla="*/ 4574780 h 6858000"/>
              <a:gd name="connsiteX69" fmla="*/ 6256301 w 12192000"/>
              <a:gd name="connsiteY69" fmla="*/ 4583603 h 6858000"/>
              <a:gd name="connsiteX70" fmla="*/ 6286354 w 12192000"/>
              <a:gd name="connsiteY70" fmla="*/ 4624412 h 6858000"/>
              <a:gd name="connsiteX71" fmla="*/ 6404920 w 12192000"/>
              <a:gd name="connsiteY71" fmla="*/ 4693621 h 6858000"/>
              <a:gd name="connsiteX72" fmla="*/ 6649220 w 12192000"/>
              <a:gd name="connsiteY72" fmla="*/ 4881120 h 6858000"/>
              <a:gd name="connsiteX73" fmla="*/ 6412640 w 12192000"/>
              <a:gd name="connsiteY73" fmla="*/ 4795092 h 6858000"/>
              <a:gd name="connsiteX74" fmla="*/ 6661902 w 12192000"/>
              <a:gd name="connsiteY74" fmla="*/ 4987828 h 6858000"/>
              <a:gd name="connsiteX75" fmla="*/ 6717325 w 12192000"/>
              <a:gd name="connsiteY75" fmla="*/ 5051798 h 6858000"/>
              <a:gd name="connsiteX76" fmla="*/ 6829272 w 12192000"/>
              <a:gd name="connsiteY76" fmla="*/ 5210619 h 6858000"/>
              <a:gd name="connsiteX77" fmla="*/ 6823757 w 12192000"/>
              <a:gd name="connsiteY77" fmla="*/ 5228542 h 6858000"/>
              <a:gd name="connsiteX78" fmla="*/ 6694439 w 12192000"/>
              <a:gd name="connsiteY78" fmla="*/ 5202899 h 6858000"/>
              <a:gd name="connsiteX79" fmla="*/ 6862085 w 12192000"/>
              <a:gd name="connsiteY79" fmla="*/ 5336355 h 6858000"/>
              <a:gd name="connsiteX80" fmla="*/ 7035246 w 12192000"/>
              <a:gd name="connsiteY80" fmla="*/ 5438926 h 6858000"/>
              <a:gd name="connsiteX81" fmla="*/ 6912268 w 12192000"/>
              <a:gd name="connsiteY81" fmla="*/ 5423210 h 6858000"/>
              <a:gd name="connsiteX82" fmla="*/ 6743244 w 12192000"/>
              <a:gd name="connsiteY82" fmla="*/ 5364479 h 6858000"/>
              <a:gd name="connsiteX83" fmla="*/ 6684513 w 12192000"/>
              <a:gd name="connsiteY83" fmla="*/ 5386538 h 6858000"/>
              <a:gd name="connsiteX84" fmla="*/ 6844713 w 12192000"/>
              <a:gd name="connsiteY84" fmla="*/ 5483595 h 6858000"/>
              <a:gd name="connsiteX85" fmla="*/ 6936533 w 12192000"/>
              <a:gd name="connsiteY85" fmla="*/ 5528541 h 6858000"/>
              <a:gd name="connsiteX86" fmla="*/ 6973204 w 12192000"/>
              <a:gd name="connsiteY86" fmla="*/ 5563007 h 6858000"/>
              <a:gd name="connsiteX87" fmla="*/ 7077983 w 12192000"/>
              <a:gd name="connsiteY87" fmla="*/ 5685983 h 6858000"/>
              <a:gd name="connsiteX88" fmla="*/ 7385702 w 12192000"/>
              <a:gd name="connsiteY88" fmla="*/ 5820265 h 6858000"/>
              <a:gd name="connsiteX89" fmla="*/ 7673565 w 12192000"/>
              <a:gd name="connsiteY89" fmla="*/ 5987085 h 6858000"/>
              <a:gd name="connsiteX90" fmla="*/ 7898289 w 12192000"/>
              <a:gd name="connsiteY90" fmla="*/ 6091035 h 6858000"/>
              <a:gd name="connsiteX91" fmla="*/ 8466299 w 12192000"/>
              <a:gd name="connsiteY91" fmla="*/ 6224765 h 6858000"/>
              <a:gd name="connsiteX92" fmla="*/ 10620599 w 12192000"/>
              <a:gd name="connsiteY92" fmla="*/ 5317605 h 6858000"/>
              <a:gd name="connsiteX93" fmla="*/ 10647894 w 12192000"/>
              <a:gd name="connsiteY93" fmla="*/ 5290581 h 6858000"/>
              <a:gd name="connsiteX94" fmla="*/ 10752398 w 12192000"/>
              <a:gd name="connsiteY94" fmla="*/ 5188838 h 6858000"/>
              <a:gd name="connsiteX95" fmla="*/ 10841186 w 12192000"/>
              <a:gd name="connsiteY95" fmla="*/ 5097293 h 6858000"/>
              <a:gd name="connsiteX96" fmla="*/ 10794861 w 12192000"/>
              <a:gd name="connsiteY96" fmla="*/ 5066412 h 6858000"/>
              <a:gd name="connsiteX97" fmla="*/ 10857454 w 12192000"/>
              <a:gd name="connsiteY97" fmla="*/ 4979004 h 6858000"/>
              <a:gd name="connsiteX98" fmla="*/ 11056532 w 12192000"/>
              <a:gd name="connsiteY98" fmla="*/ 4709613 h 6858000"/>
              <a:gd name="connsiteX99" fmla="*/ 11143939 w 12192000"/>
              <a:gd name="connsiteY99" fmla="*/ 4650332 h 6858000"/>
              <a:gd name="connsiteX100" fmla="*/ 11250372 w 12192000"/>
              <a:gd name="connsiteY100" fmla="*/ 4501160 h 6858000"/>
              <a:gd name="connsiteX101" fmla="*/ 11265538 w 12192000"/>
              <a:gd name="connsiteY101" fmla="*/ 4466694 h 6858000"/>
              <a:gd name="connsiteX102" fmla="*/ 11243755 w 12192000"/>
              <a:gd name="connsiteY102" fmla="*/ 4422850 h 6858000"/>
              <a:gd name="connsiteX103" fmla="*/ 11227486 w 12192000"/>
              <a:gd name="connsiteY103" fmla="*/ 4378734 h 6858000"/>
              <a:gd name="connsiteX104" fmla="*/ 11248718 w 12192000"/>
              <a:gd name="connsiteY104" fmla="*/ 4365774 h 6858000"/>
              <a:gd name="connsiteX105" fmla="*/ 11385204 w 12192000"/>
              <a:gd name="connsiteY105" fmla="*/ 4343440 h 6858000"/>
              <a:gd name="connsiteX106" fmla="*/ 11306070 w 12192000"/>
              <a:gd name="connsiteY106" fmla="*/ 4259618 h 6858000"/>
              <a:gd name="connsiteX107" fmla="*/ 11166550 w 12192000"/>
              <a:gd name="connsiteY107" fmla="*/ 4134711 h 6858000"/>
              <a:gd name="connsiteX108" fmla="*/ 11103130 w 12192000"/>
              <a:gd name="connsiteY108" fmla="*/ 4045924 h 6858000"/>
              <a:gd name="connsiteX109" fmla="*/ 11095686 w 12192000"/>
              <a:gd name="connsiteY109" fmla="*/ 3966514 h 6858000"/>
              <a:gd name="connsiteX110" fmla="*/ 10971054 w 12192000"/>
              <a:gd name="connsiteY110" fmla="*/ 3919640 h 6858000"/>
              <a:gd name="connsiteX111" fmla="*/ 11088241 w 12192000"/>
              <a:gd name="connsiteY111" fmla="*/ 3751718 h 6858000"/>
              <a:gd name="connsiteX112" fmla="*/ 11100098 w 12192000"/>
              <a:gd name="connsiteY112" fmla="*/ 3716977 h 6858000"/>
              <a:gd name="connsiteX113" fmla="*/ 11029786 w 12192000"/>
              <a:gd name="connsiteY113" fmla="*/ 3592621 h 6858000"/>
              <a:gd name="connsiteX114" fmla="*/ 11018206 w 12192000"/>
              <a:gd name="connsiteY114" fmla="*/ 3572767 h 6858000"/>
              <a:gd name="connsiteX115" fmla="*/ 10992287 w 12192000"/>
              <a:gd name="connsiteY115" fmla="*/ 3533061 h 6858000"/>
              <a:gd name="connsiteX116" fmla="*/ 10917838 w 12192000"/>
              <a:gd name="connsiteY116" fmla="*/ 3523410 h 6858000"/>
              <a:gd name="connsiteX117" fmla="*/ 10956441 w 12192000"/>
              <a:gd name="connsiteY117" fmla="*/ 3495287 h 6858000"/>
              <a:gd name="connsiteX118" fmla="*/ 11031442 w 12192000"/>
              <a:gd name="connsiteY118" fmla="*/ 3400159 h 6858000"/>
              <a:gd name="connsiteX119" fmla="*/ 10981533 w 12192000"/>
              <a:gd name="connsiteY119" fmla="*/ 3309166 h 6858000"/>
              <a:gd name="connsiteX120" fmla="*/ 10978225 w 12192000"/>
              <a:gd name="connsiteY120" fmla="*/ 3258982 h 6858000"/>
              <a:gd name="connsiteX121" fmla="*/ 11062322 w 12192000"/>
              <a:gd name="connsiteY121" fmla="*/ 3194737 h 6858000"/>
              <a:gd name="connsiteX122" fmla="*/ 11125742 w 12192000"/>
              <a:gd name="connsiteY122" fmla="*/ 3169370 h 6858000"/>
              <a:gd name="connsiteX123" fmla="*/ 11154968 w 12192000"/>
              <a:gd name="connsiteY123" fmla="*/ 3132974 h 6858000"/>
              <a:gd name="connsiteX124" fmla="*/ 11120502 w 12192000"/>
              <a:gd name="connsiteY124" fmla="*/ 3102642 h 6858000"/>
              <a:gd name="connsiteX125" fmla="*/ 10967470 w 12192000"/>
              <a:gd name="connsiteY125" fmla="*/ 3030401 h 6858000"/>
              <a:gd name="connsiteX126" fmla="*/ 11049914 w 12192000"/>
              <a:gd name="connsiteY126" fmla="*/ 2970015 h 6858000"/>
              <a:gd name="connsiteX127" fmla="*/ 10618944 w 12192000"/>
              <a:gd name="connsiteY127" fmla="*/ 2685183 h 6858000"/>
              <a:gd name="connsiteX128" fmla="*/ 10566830 w 12192000"/>
              <a:gd name="connsiteY128" fmla="*/ 2641617 h 6858000"/>
              <a:gd name="connsiteX129" fmla="*/ 10290271 w 12192000"/>
              <a:gd name="connsiteY129" fmla="*/ 2536011 h 6858000"/>
              <a:gd name="connsiteX130" fmla="*/ 10005715 w 12192000"/>
              <a:gd name="connsiteY130" fmla="*/ 2461288 h 6858000"/>
              <a:gd name="connsiteX131" fmla="*/ 10203414 w 12192000"/>
              <a:gd name="connsiteY131" fmla="*/ 2303568 h 6858000"/>
              <a:gd name="connsiteX132" fmla="*/ 9901487 w 12192000"/>
              <a:gd name="connsiteY132" fmla="*/ 2266895 h 6858000"/>
              <a:gd name="connsiteX133" fmla="*/ 9871984 w 12192000"/>
              <a:gd name="connsiteY133" fmla="*/ 2267999 h 6858000"/>
              <a:gd name="connsiteX134" fmla="*/ 9279158 w 12192000"/>
              <a:gd name="connsiteY134" fmla="*/ 2243734 h 6858000"/>
              <a:gd name="connsiteX135" fmla="*/ 8429350 w 12192000"/>
              <a:gd name="connsiteY135" fmla="*/ 2163219 h 6858000"/>
              <a:gd name="connsiteX136" fmla="*/ 7725955 w 12192000"/>
              <a:gd name="connsiteY136" fmla="*/ 2114967 h 6858000"/>
              <a:gd name="connsiteX137" fmla="*/ 6977065 w 12192000"/>
              <a:gd name="connsiteY137" fmla="*/ 2021218 h 6858000"/>
              <a:gd name="connsiteX138" fmla="*/ 6941221 w 12192000"/>
              <a:gd name="connsiteY138" fmla="*/ 201518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6941221" y="2015186"/>
                </a:moveTo>
                <a:cubicBezTo>
                  <a:pt x="6929158" y="2014876"/>
                  <a:pt x="6917508" y="2018599"/>
                  <a:pt x="6907857" y="2033351"/>
                </a:cubicBezTo>
                <a:cubicBezTo>
                  <a:pt x="6959143" y="2072228"/>
                  <a:pt x="7024491" y="2057614"/>
                  <a:pt x="7093700" y="2101457"/>
                </a:cubicBezTo>
                <a:cubicBezTo>
                  <a:pt x="6981202" y="2087669"/>
                  <a:pt x="6892139" y="2076639"/>
                  <a:pt x="6803079" y="2065612"/>
                </a:cubicBezTo>
                <a:cubicBezTo>
                  <a:pt x="6801424" y="2073332"/>
                  <a:pt x="6799770" y="2081052"/>
                  <a:pt x="6798115" y="2088772"/>
                </a:cubicBezTo>
                <a:cubicBezTo>
                  <a:pt x="6911993" y="2105040"/>
                  <a:pt x="7017322" y="2146951"/>
                  <a:pt x="7128167" y="2176455"/>
                </a:cubicBezTo>
                <a:cubicBezTo>
                  <a:pt x="7117964" y="2194655"/>
                  <a:pt x="7107764" y="2191070"/>
                  <a:pt x="7098663" y="2189968"/>
                </a:cubicBezTo>
                <a:cubicBezTo>
                  <a:pt x="7039381" y="2182798"/>
                  <a:pt x="6980099" y="2175629"/>
                  <a:pt x="6923298" y="2156052"/>
                </a:cubicBezTo>
                <a:cubicBezTo>
                  <a:pt x="6910614" y="2151639"/>
                  <a:pt x="6895172" y="2151639"/>
                  <a:pt x="6888004" y="2164875"/>
                </a:cubicBezTo>
                <a:cubicBezTo>
                  <a:pt x="6877801" y="2183625"/>
                  <a:pt x="6892414" y="2195758"/>
                  <a:pt x="6905375" y="2205958"/>
                </a:cubicBezTo>
                <a:cubicBezTo>
                  <a:pt x="6927985" y="2223606"/>
                  <a:pt x="6955282" y="2218643"/>
                  <a:pt x="6981477" y="2221951"/>
                </a:cubicBezTo>
                <a:cubicBezTo>
                  <a:pt x="7051237" y="2230499"/>
                  <a:pt x="7084601" y="2257245"/>
                  <a:pt x="7100043" y="2318459"/>
                </a:cubicBezTo>
                <a:cubicBezTo>
                  <a:pt x="7038829" y="2293642"/>
                  <a:pt x="6979822" y="2324249"/>
                  <a:pt x="6920540" y="2306877"/>
                </a:cubicBezTo>
                <a:cubicBezTo>
                  <a:pt x="6905099" y="2302466"/>
                  <a:pt x="6880559" y="2309083"/>
                  <a:pt x="6888831" y="2330314"/>
                </a:cubicBezTo>
                <a:cubicBezTo>
                  <a:pt x="6896552" y="2350168"/>
                  <a:pt x="6922195" y="2364505"/>
                  <a:pt x="6876698" y="2360645"/>
                </a:cubicBezTo>
                <a:cubicBezTo>
                  <a:pt x="6844163" y="2357887"/>
                  <a:pt x="6780468" y="2380223"/>
                  <a:pt x="6807214" y="2385736"/>
                </a:cubicBezTo>
                <a:cubicBezTo>
                  <a:pt x="6840853" y="2392631"/>
                  <a:pt x="6873666" y="2402557"/>
                  <a:pt x="6916405" y="2413862"/>
                </a:cubicBezTo>
                <a:cubicBezTo>
                  <a:pt x="6869254" y="2432335"/>
                  <a:pt x="6835338" y="2428475"/>
                  <a:pt x="6799770" y="2413862"/>
                </a:cubicBezTo>
                <a:cubicBezTo>
                  <a:pt x="6756756" y="2396214"/>
                  <a:pt x="6700781" y="2374708"/>
                  <a:pt x="6665762" y="2394561"/>
                </a:cubicBezTo>
                <a:cubicBezTo>
                  <a:pt x="6613373" y="2424340"/>
                  <a:pt x="6569807" y="2405589"/>
                  <a:pt x="6522933" y="2400626"/>
                </a:cubicBezTo>
                <a:cubicBezTo>
                  <a:pt x="6427531" y="2390424"/>
                  <a:pt x="6332953" y="2373328"/>
                  <a:pt x="6237275" y="2365057"/>
                </a:cubicBezTo>
                <a:cubicBezTo>
                  <a:pt x="6198948" y="2361748"/>
                  <a:pt x="6157588" y="2346032"/>
                  <a:pt x="6101338" y="2367538"/>
                </a:cubicBezTo>
                <a:cubicBezTo>
                  <a:pt x="6356116" y="2477556"/>
                  <a:pt x="6629642" y="2470664"/>
                  <a:pt x="6857121" y="2606875"/>
                </a:cubicBezTo>
                <a:cubicBezTo>
                  <a:pt x="6847471" y="2619834"/>
                  <a:pt x="6798391" y="2656782"/>
                  <a:pt x="6818519" y="2659539"/>
                </a:cubicBezTo>
                <a:cubicBezTo>
                  <a:pt x="6875044" y="2667537"/>
                  <a:pt x="6925227" y="2694558"/>
                  <a:pt x="6976790" y="2716892"/>
                </a:cubicBezTo>
                <a:cubicBezTo>
                  <a:pt x="6999125" y="2726543"/>
                  <a:pt x="7026146" y="2739227"/>
                  <a:pt x="7015669" y="2773693"/>
                </a:cubicBezTo>
                <a:cubicBezTo>
                  <a:pt x="6996642" y="2783343"/>
                  <a:pt x="6982580" y="2769833"/>
                  <a:pt x="6966864" y="2768730"/>
                </a:cubicBezTo>
                <a:cubicBezTo>
                  <a:pt x="6950871" y="2767628"/>
                  <a:pt x="6915025" y="2774796"/>
                  <a:pt x="6924953" y="2779483"/>
                </a:cubicBezTo>
                <a:cubicBezTo>
                  <a:pt x="6970172" y="2800715"/>
                  <a:pt x="6888831" y="2851726"/>
                  <a:pt x="6942323" y="2851726"/>
                </a:cubicBezTo>
                <a:cubicBezTo>
                  <a:pt x="7031937" y="2852001"/>
                  <a:pt x="7079638" y="2942441"/>
                  <a:pt x="7165943" y="2944924"/>
                </a:cubicBezTo>
                <a:cubicBezTo>
                  <a:pt x="7179728" y="2945198"/>
                  <a:pt x="7186346" y="2961191"/>
                  <a:pt x="7186071" y="2975254"/>
                </a:cubicBezTo>
                <a:cubicBezTo>
                  <a:pt x="7186071" y="2992074"/>
                  <a:pt x="7173387" y="2995107"/>
                  <a:pt x="7159325" y="2996762"/>
                </a:cubicBezTo>
                <a:cubicBezTo>
                  <a:pt x="7137817" y="2999242"/>
                  <a:pt x="7115483" y="2975254"/>
                  <a:pt x="7087082" y="3007790"/>
                </a:cubicBezTo>
                <a:cubicBezTo>
                  <a:pt x="7138094" y="3026815"/>
                  <a:pt x="7189103" y="3045842"/>
                  <a:pt x="7188276" y="3111191"/>
                </a:cubicBezTo>
                <a:cubicBezTo>
                  <a:pt x="7188001" y="3128836"/>
                  <a:pt x="7209232" y="3135454"/>
                  <a:pt x="7225225" y="3139866"/>
                </a:cubicBezTo>
                <a:cubicBezTo>
                  <a:pt x="7251696" y="3147036"/>
                  <a:pt x="7274028" y="3159720"/>
                  <a:pt x="7288368" y="3184260"/>
                </a:cubicBezTo>
                <a:cubicBezTo>
                  <a:pt x="7288092" y="3188948"/>
                  <a:pt x="7287816" y="3193910"/>
                  <a:pt x="7289471" y="3197771"/>
                </a:cubicBezTo>
                <a:cubicBezTo>
                  <a:pt x="7284784" y="3257053"/>
                  <a:pt x="7246181" y="3255398"/>
                  <a:pt x="7203442" y="3245472"/>
                </a:cubicBezTo>
                <a:cubicBezTo>
                  <a:pt x="7152432" y="3233340"/>
                  <a:pt x="7101973" y="3211281"/>
                  <a:pt x="7048205" y="3232512"/>
                </a:cubicBezTo>
                <a:cubicBezTo>
                  <a:pt x="7124032" y="3260913"/>
                  <a:pt x="7206475" y="3263118"/>
                  <a:pt x="7277614" y="3303652"/>
                </a:cubicBezTo>
                <a:cubicBezTo>
                  <a:pt x="7017322" y="3311097"/>
                  <a:pt x="6787361" y="3183155"/>
                  <a:pt x="6535066" y="3134077"/>
                </a:cubicBezTo>
                <a:cubicBezTo>
                  <a:pt x="6543614" y="3166887"/>
                  <a:pt x="6564017" y="3173505"/>
                  <a:pt x="6582492" y="3178469"/>
                </a:cubicBezTo>
                <a:cubicBezTo>
                  <a:pt x="6675690" y="3203286"/>
                  <a:pt x="6757305" y="3252642"/>
                  <a:pt x="6842233" y="3295379"/>
                </a:cubicBezTo>
                <a:cubicBezTo>
                  <a:pt x="6877249" y="3313026"/>
                  <a:pt x="6902618" y="3330674"/>
                  <a:pt x="6915853" y="3368725"/>
                </a:cubicBezTo>
                <a:cubicBezTo>
                  <a:pt x="6927710" y="3403192"/>
                  <a:pt x="6950596" y="3419185"/>
                  <a:pt x="6993058" y="3409257"/>
                </a:cubicBezTo>
                <a:cubicBezTo>
                  <a:pt x="7027524" y="3400985"/>
                  <a:pt x="7065299" y="3405397"/>
                  <a:pt x="7101421" y="3408430"/>
                </a:cubicBezTo>
                <a:cubicBezTo>
                  <a:pt x="7143057" y="3411739"/>
                  <a:pt x="7189655" y="3450618"/>
                  <a:pt x="7178350" y="3470746"/>
                </a:cubicBezTo>
                <a:cubicBezTo>
                  <a:pt x="7159050" y="3504937"/>
                  <a:pt x="7126789" y="3487842"/>
                  <a:pt x="7098112" y="3483982"/>
                </a:cubicBezTo>
                <a:cubicBezTo>
                  <a:pt x="7065575" y="3479295"/>
                  <a:pt x="7005191" y="3469643"/>
                  <a:pt x="7004088" y="3473780"/>
                </a:cubicBezTo>
                <a:cubicBezTo>
                  <a:pt x="6982854" y="3559532"/>
                  <a:pt x="6833408" y="3484809"/>
                  <a:pt x="6801147" y="3477087"/>
                </a:cubicBezTo>
                <a:cubicBezTo>
                  <a:pt x="6760891" y="3467437"/>
                  <a:pt x="6723115" y="3485085"/>
                  <a:pt x="6684788" y="3489220"/>
                </a:cubicBezTo>
                <a:cubicBezTo>
                  <a:pt x="6650597" y="3493080"/>
                  <a:pt x="6457309" y="3504937"/>
                  <a:pt x="6417328" y="3468539"/>
                </a:cubicBezTo>
                <a:cubicBezTo>
                  <a:pt x="6411813" y="3496940"/>
                  <a:pt x="6423393" y="3508521"/>
                  <a:pt x="6433045" y="3521481"/>
                </a:cubicBezTo>
                <a:cubicBezTo>
                  <a:pt x="6446556" y="3539954"/>
                  <a:pt x="6448762" y="3552914"/>
                  <a:pt x="6423117" y="3567527"/>
                </a:cubicBezTo>
                <a:cubicBezTo>
                  <a:pt x="6350049" y="3609441"/>
                  <a:pt x="6351153" y="3610818"/>
                  <a:pt x="6419258" y="3667620"/>
                </a:cubicBezTo>
                <a:cubicBezTo>
                  <a:pt x="6422568" y="3670100"/>
                  <a:pt x="6421188" y="3678373"/>
                  <a:pt x="6421740" y="3683888"/>
                </a:cubicBezTo>
                <a:cubicBezTo>
                  <a:pt x="6403817" y="3692711"/>
                  <a:pt x="6382861" y="3670652"/>
                  <a:pt x="6361906" y="3694366"/>
                </a:cubicBezTo>
                <a:cubicBezTo>
                  <a:pt x="6453173" y="3798591"/>
                  <a:pt x="6592418" y="3824234"/>
                  <a:pt x="6718429" y="3902544"/>
                </a:cubicBezTo>
                <a:cubicBezTo>
                  <a:pt x="6616407" y="3928462"/>
                  <a:pt x="6555194" y="3838022"/>
                  <a:pt x="6480195" y="3849603"/>
                </a:cubicBezTo>
                <a:cubicBezTo>
                  <a:pt x="6442696" y="3878004"/>
                  <a:pt x="6554091" y="3923499"/>
                  <a:pt x="6447934" y="3937011"/>
                </a:cubicBezTo>
                <a:cubicBezTo>
                  <a:pt x="6493983" y="3961826"/>
                  <a:pt x="6528173" y="3986089"/>
                  <a:pt x="6559882" y="4014767"/>
                </a:cubicBezTo>
                <a:cubicBezTo>
                  <a:pt x="6616407" y="4066053"/>
                  <a:pt x="6627437" y="4099693"/>
                  <a:pt x="6601241" y="4168626"/>
                </a:cubicBezTo>
                <a:cubicBezTo>
                  <a:pt x="6584145" y="4213846"/>
                  <a:pt x="6559054" y="4255483"/>
                  <a:pt x="6581113" y="4309250"/>
                </a:cubicBezTo>
                <a:cubicBezTo>
                  <a:pt x="6596553" y="4346198"/>
                  <a:pt x="6590487" y="4370461"/>
                  <a:pt x="6533136" y="4353918"/>
                </a:cubicBezTo>
                <a:cubicBezTo>
                  <a:pt x="6471372" y="4336270"/>
                  <a:pt x="6448211" y="4369358"/>
                  <a:pt x="6463651" y="4434156"/>
                </a:cubicBezTo>
                <a:cubicBezTo>
                  <a:pt x="6473577" y="4475792"/>
                  <a:pt x="6463099" y="4488475"/>
                  <a:pt x="6420637" y="4483787"/>
                </a:cubicBezTo>
                <a:cubicBezTo>
                  <a:pt x="6373762" y="4478549"/>
                  <a:pt x="6329093" y="4451251"/>
                  <a:pt x="6271190" y="4464487"/>
                </a:cubicBezTo>
                <a:cubicBezTo>
                  <a:pt x="6317512" y="4540039"/>
                  <a:pt x="6416501" y="4518531"/>
                  <a:pt x="6470545" y="4590498"/>
                </a:cubicBezTo>
                <a:cubicBezTo>
                  <a:pt x="6406023" y="4590772"/>
                  <a:pt x="6356666" y="4590498"/>
                  <a:pt x="6308965" y="4574780"/>
                </a:cubicBezTo>
                <a:cubicBezTo>
                  <a:pt x="6289111" y="4568437"/>
                  <a:pt x="6267328" y="4561822"/>
                  <a:pt x="6256301" y="4583603"/>
                </a:cubicBezTo>
                <a:cubicBezTo>
                  <a:pt x="6243340" y="4609798"/>
                  <a:pt x="6270086" y="4619724"/>
                  <a:pt x="6286354" y="4624412"/>
                </a:cubicBezTo>
                <a:cubicBezTo>
                  <a:pt x="6332128" y="4637647"/>
                  <a:pt x="6367144" y="4669081"/>
                  <a:pt x="6404920" y="4693621"/>
                </a:cubicBezTo>
                <a:cubicBezTo>
                  <a:pt x="6487915" y="4747390"/>
                  <a:pt x="6578908" y="4792334"/>
                  <a:pt x="6649220" y="4881120"/>
                </a:cubicBezTo>
                <a:cubicBezTo>
                  <a:pt x="6560709" y="4858509"/>
                  <a:pt x="6494809" y="4805845"/>
                  <a:pt x="6412640" y="4795092"/>
                </a:cubicBezTo>
                <a:cubicBezTo>
                  <a:pt x="6483779" y="4875881"/>
                  <a:pt x="6575322" y="4929098"/>
                  <a:pt x="6661902" y="4987828"/>
                </a:cubicBezTo>
                <a:cubicBezTo>
                  <a:pt x="6686719" y="5004373"/>
                  <a:pt x="6711811" y="5015678"/>
                  <a:pt x="6717325" y="5051798"/>
                </a:cubicBezTo>
                <a:cubicBezTo>
                  <a:pt x="6728079" y="5121834"/>
                  <a:pt x="6760340" y="5179738"/>
                  <a:pt x="6829272" y="5210619"/>
                </a:cubicBezTo>
                <a:cubicBezTo>
                  <a:pt x="6829824" y="5210897"/>
                  <a:pt x="6825965" y="5221375"/>
                  <a:pt x="6823757" y="5228542"/>
                </a:cubicBezTo>
                <a:cubicBezTo>
                  <a:pt x="6781571" y="5230749"/>
                  <a:pt x="6748207" y="5189388"/>
                  <a:pt x="6694439" y="5202899"/>
                </a:cubicBezTo>
                <a:cubicBezTo>
                  <a:pt x="6746002" y="5259148"/>
                  <a:pt x="6789016" y="5309609"/>
                  <a:pt x="6862085" y="5336355"/>
                </a:cubicBezTo>
                <a:cubicBezTo>
                  <a:pt x="6920540" y="5357586"/>
                  <a:pt x="6992783" y="5369994"/>
                  <a:pt x="7035246" y="5438926"/>
                </a:cubicBezTo>
                <a:cubicBezTo>
                  <a:pt x="6985889" y="5452439"/>
                  <a:pt x="6949216" y="5435343"/>
                  <a:pt x="6912268" y="5423210"/>
                </a:cubicBezTo>
                <a:cubicBezTo>
                  <a:pt x="6855743" y="5404461"/>
                  <a:pt x="6799770" y="5383230"/>
                  <a:pt x="6743244" y="5364479"/>
                </a:cubicBezTo>
                <a:cubicBezTo>
                  <a:pt x="6721737" y="5357310"/>
                  <a:pt x="6698299" y="5352346"/>
                  <a:pt x="6684513" y="5386538"/>
                </a:cubicBezTo>
                <a:cubicBezTo>
                  <a:pt x="6756480" y="5393708"/>
                  <a:pt x="6799494" y="5440031"/>
                  <a:pt x="6844713" y="5483595"/>
                </a:cubicBezTo>
                <a:cubicBezTo>
                  <a:pt x="6870082" y="5508135"/>
                  <a:pt x="6890762" y="5540948"/>
                  <a:pt x="6936533" y="5528541"/>
                </a:cubicBezTo>
                <a:cubicBezTo>
                  <a:pt x="6960522" y="5521923"/>
                  <a:pt x="6975687" y="5540396"/>
                  <a:pt x="6973204" y="5563007"/>
                </a:cubicBezTo>
                <a:cubicBezTo>
                  <a:pt x="6964106" y="5642695"/>
                  <a:pt x="7020080" y="5670543"/>
                  <a:pt x="7077983" y="5685983"/>
                </a:cubicBezTo>
                <a:cubicBezTo>
                  <a:pt x="7187726" y="5714935"/>
                  <a:pt x="7278993" y="5783041"/>
                  <a:pt x="7385702" y="5820265"/>
                </a:cubicBezTo>
                <a:cubicBezTo>
                  <a:pt x="7489378" y="5856387"/>
                  <a:pt x="7569615" y="5942139"/>
                  <a:pt x="7673565" y="5987085"/>
                </a:cubicBezTo>
                <a:cubicBezTo>
                  <a:pt x="7748843" y="6019621"/>
                  <a:pt x="7820807" y="6061533"/>
                  <a:pt x="7898289" y="6091035"/>
                </a:cubicBezTo>
                <a:cubicBezTo>
                  <a:pt x="8081651" y="6160795"/>
                  <a:pt x="8268598" y="6216770"/>
                  <a:pt x="8466299" y="6224765"/>
                </a:cubicBezTo>
                <a:cubicBezTo>
                  <a:pt x="8629532" y="6231107"/>
                  <a:pt x="10045419" y="6225043"/>
                  <a:pt x="10620599" y="5317605"/>
                </a:cubicBezTo>
                <a:cubicBezTo>
                  <a:pt x="10631626" y="5313192"/>
                  <a:pt x="10644035" y="5301612"/>
                  <a:pt x="10647894" y="5290581"/>
                </a:cubicBezTo>
                <a:cubicBezTo>
                  <a:pt x="10666370" y="5239020"/>
                  <a:pt x="10711590" y="5216686"/>
                  <a:pt x="10752398" y="5188838"/>
                </a:cubicBezTo>
                <a:cubicBezTo>
                  <a:pt x="10788244" y="5164297"/>
                  <a:pt x="10826296" y="5138654"/>
                  <a:pt x="10841186" y="5097293"/>
                </a:cubicBezTo>
                <a:cubicBezTo>
                  <a:pt x="10860762" y="5042147"/>
                  <a:pt x="10805064" y="5087367"/>
                  <a:pt x="10794861" y="5066412"/>
                </a:cubicBezTo>
                <a:cubicBezTo>
                  <a:pt x="10816092" y="5037737"/>
                  <a:pt x="10848906" y="5011540"/>
                  <a:pt x="10857454" y="4979004"/>
                </a:cubicBezTo>
                <a:cubicBezTo>
                  <a:pt x="10888610" y="4861543"/>
                  <a:pt x="10955890" y="4776065"/>
                  <a:pt x="11056532" y="4709613"/>
                </a:cubicBezTo>
                <a:cubicBezTo>
                  <a:pt x="11085484" y="4690588"/>
                  <a:pt x="11104509" y="4655845"/>
                  <a:pt x="11143939" y="4650332"/>
                </a:cubicBezTo>
                <a:cubicBezTo>
                  <a:pt x="11231622" y="4638199"/>
                  <a:pt x="11204048" y="4543346"/>
                  <a:pt x="11250372" y="4501160"/>
                </a:cubicBezTo>
                <a:cubicBezTo>
                  <a:pt x="11259196" y="4493162"/>
                  <a:pt x="11267190" y="4477447"/>
                  <a:pt x="11265538" y="4466694"/>
                </a:cubicBezTo>
                <a:cubicBezTo>
                  <a:pt x="11263056" y="4451251"/>
                  <a:pt x="11252578" y="4436638"/>
                  <a:pt x="11243755" y="4422850"/>
                </a:cubicBezTo>
                <a:cubicBezTo>
                  <a:pt x="11234654" y="4409065"/>
                  <a:pt x="11220870" y="4396932"/>
                  <a:pt x="11227486" y="4378734"/>
                </a:cubicBezTo>
                <a:cubicBezTo>
                  <a:pt x="11230242" y="4371289"/>
                  <a:pt x="11228314" y="4345371"/>
                  <a:pt x="11248718" y="4365774"/>
                </a:cubicBezTo>
                <a:cubicBezTo>
                  <a:pt x="11304692" y="4421748"/>
                  <a:pt x="11337228" y="4368809"/>
                  <a:pt x="11385204" y="4343440"/>
                </a:cubicBezTo>
                <a:cubicBezTo>
                  <a:pt x="11346603" y="4317245"/>
                  <a:pt x="11311861" y="4298772"/>
                  <a:pt x="11306070" y="4259618"/>
                </a:cubicBezTo>
                <a:cubicBezTo>
                  <a:pt x="11294214" y="4178828"/>
                  <a:pt x="11243480" y="4141880"/>
                  <a:pt x="11166550" y="4134711"/>
                </a:cubicBezTo>
                <a:cubicBezTo>
                  <a:pt x="11194949" y="4056679"/>
                  <a:pt x="11194949" y="4056679"/>
                  <a:pt x="11103130" y="4045924"/>
                </a:cubicBezTo>
                <a:cubicBezTo>
                  <a:pt x="11138425" y="3996293"/>
                  <a:pt x="11138425" y="3983609"/>
                  <a:pt x="11095686" y="3966514"/>
                </a:cubicBezTo>
                <a:cubicBezTo>
                  <a:pt x="11054602" y="3950245"/>
                  <a:pt x="11009106" y="3944730"/>
                  <a:pt x="10971054" y="3919640"/>
                </a:cubicBezTo>
                <a:cubicBezTo>
                  <a:pt x="11006073" y="3856221"/>
                  <a:pt x="11015998" y="3782600"/>
                  <a:pt x="11088241" y="3751718"/>
                </a:cubicBezTo>
                <a:cubicBezTo>
                  <a:pt x="11099546" y="3747030"/>
                  <a:pt x="11107266" y="3728004"/>
                  <a:pt x="11100098" y="3716977"/>
                </a:cubicBezTo>
                <a:cubicBezTo>
                  <a:pt x="11073904" y="3676995"/>
                  <a:pt x="11111404" y="3601168"/>
                  <a:pt x="11029786" y="3592621"/>
                </a:cubicBezTo>
                <a:cubicBezTo>
                  <a:pt x="11019583" y="3591793"/>
                  <a:pt x="11010208" y="3583520"/>
                  <a:pt x="11018206" y="3572767"/>
                </a:cubicBezTo>
                <a:cubicBezTo>
                  <a:pt x="11045779" y="3535268"/>
                  <a:pt x="11012415" y="3537749"/>
                  <a:pt x="10992287" y="3533061"/>
                </a:cubicBezTo>
                <a:cubicBezTo>
                  <a:pt x="10968022" y="3527271"/>
                  <a:pt x="10940448" y="3543816"/>
                  <a:pt x="10917838" y="3523410"/>
                </a:cubicBezTo>
                <a:cubicBezTo>
                  <a:pt x="10923078" y="3501903"/>
                  <a:pt x="10942654" y="3502179"/>
                  <a:pt x="10956441" y="3495287"/>
                </a:cubicBezTo>
                <a:cubicBezTo>
                  <a:pt x="10996698" y="3475433"/>
                  <a:pt x="11029511" y="3451721"/>
                  <a:pt x="11031442" y="3400159"/>
                </a:cubicBezTo>
                <a:cubicBezTo>
                  <a:pt x="11032818" y="3358523"/>
                  <a:pt x="11037230" y="3321850"/>
                  <a:pt x="10981533" y="3309166"/>
                </a:cubicBezTo>
                <a:cubicBezTo>
                  <a:pt x="10958372" y="3303927"/>
                  <a:pt x="10964990" y="3273873"/>
                  <a:pt x="10978225" y="3258982"/>
                </a:cubicBezTo>
                <a:cubicBezTo>
                  <a:pt x="11001938" y="3232512"/>
                  <a:pt x="11021514" y="3197219"/>
                  <a:pt x="11062322" y="3194737"/>
                </a:cubicBezTo>
                <a:cubicBezTo>
                  <a:pt x="11087138" y="3193084"/>
                  <a:pt x="11106164" y="3182053"/>
                  <a:pt x="11125742" y="3169370"/>
                </a:cubicBezTo>
                <a:cubicBezTo>
                  <a:pt x="11139802" y="3160269"/>
                  <a:pt x="11156622" y="3152550"/>
                  <a:pt x="11154968" y="3132974"/>
                </a:cubicBezTo>
                <a:cubicBezTo>
                  <a:pt x="11153315" y="3114223"/>
                  <a:pt x="11137046" y="3106503"/>
                  <a:pt x="11120502" y="3102642"/>
                </a:cubicBezTo>
                <a:cubicBezTo>
                  <a:pt x="11065355" y="3090235"/>
                  <a:pt x="11013518" y="3072037"/>
                  <a:pt x="10967470" y="3030401"/>
                </a:cubicBezTo>
                <a:cubicBezTo>
                  <a:pt x="10998076" y="3008342"/>
                  <a:pt x="11027304" y="2992350"/>
                  <a:pt x="11049914" y="2970015"/>
                </a:cubicBezTo>
                <a:cubicBezTo>
                  <a:pt x="11104509" y="2915972"/>
                  <a:pt x="10642106" y="2745845"/>
                  <a:pt x="10618944" y="2685183"/>
                </a:cubicBezTo>
                <a:cubicBezTo>
                  <a:pt x="10611775" y="2666432"/>
                  <a:pt x="10587235" y="2647132"/>
                  <a:pt x="10566830" y="2641617"/>
                </a:cubicBezTo>
                <a:cubicBezTo>
                  <a:pt x="10471151" y="2615699"/>
                  <a:pt x="10388156" y="2557518"/>
                  <a:pt x="10290271" y="2536011"/>
                </a:cubicBezTo>
                <a:cubicBezTo>
                  <a:pt x="10197900" y="2515607"/>
                  <a:pt x="10106908" y="2488309"/>
                  <a:pt x="10005715" y="2461288"/>
                </a:cubicBezTo>
                <a:cubicBezTo>
                  <a:pt x="10067754" y="2393457"/>
                  <a:pt x="10177772" y="2401454"/>
                  <a:pt x="10203414" y="2303568"/>
                </a:cubicBezTo>
                <a:cubicBezTo>
                  <a:pt x="10103324" y="2278201"/>
                  <a:pt x="9997996" y="2307154"/>
                  <a:pt x="9901487" y="2266895"/>
                </a:cubicBezTo>
                <a:cubicBezTo>
                  <a:pt x="9893216" y="2263312"/>
                  <a:pt x="9881910" y="2266895"/>
                  <a:pt x="9871984" y="2267999"/>
                </a:cubicBezTo>
                <a:cubicBezTo>
                  <a:pt x="9673181" y="2289506"/>
                  <a:pt x="9475204" y="2270758"/>
                  <a:pt x="9279158" y="2243734"/>
                </a:cubicBezTo>
                <a:cubicBezTo>
                  <a:pt x="8996808" y="2205133"/>
                  <a:pt x="8713354" y="2180592"/>
                  <a:pt x="8429350" y="2163219"/>
                </a:cubicBezTo>
                <a:cubicBezTo>
                  <a:pt x="8194701" y="2148882"/>
                  <a:pt x="7959502" y="2142541"/>
                  <a:pt x="7725955" y="2114967"/>
                </a:cubicBezTo>
                <a:cubicBezTo>
                  <a:pt x="7476142" y="2085464"/>
                  <a:pt x="7226605" y="2052100"/>
                  <a:pt x="6977065" y="2021218"/>
                </a:cubicBezTo>
                <a:cubicBezTo>
                  <a:pt x="6965761" y="2019839"/>
                  <a:pt x="6953283" y="2015496"/>
                  <a:pt x="6941221" y="201518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D2CA1FE-BDA9-4D04-BBAF-2B23674051AE}"/>
              </a:ext>
            </a:extLst>
          </p:cNvPr>
          <p:cNvSpPr>
            <a:spLocks noGrp="1"/>
          </p:cNvSpPr>
          <p:nvPr>
            <p:ph type="title"/>
          </p:nvPr>
        </p:nvSpPr>
        <p:spPr>
          <a:xfrm>
            <a:off x="260026" y="60409"/>
            <a:ext cx="11181347" cy="1259138"/>
          </a:xfrm>
        </p:spPr>
        <p:txBody>
          <a:bodyPr>
            <a:normAutofit/>
          </a:bodyPr>
          <a:lstStyle/>
          <a:p>
            <a:r>
              <a:rPr lang="x-none" sz="4000" b="1" dirty="0">
                <a:latin typeface="Calibri"/>
                <a:cs typeface="Calibri"/>
              </a:rPr>
              <a:t>Rammer og strategier - SEN003T</a:t>
            </a:r>
            <a:endParaRPr lang="nb-NO" sz="4000" dirty="0"/>
          </a:p>
        </p:txBody>
      </p:sp>
      <p:sp>
        <p:nvSpPr>
          <p:cNvPr id="3" name="Content Placeholder 2">
            <a:extLst>
              <a:ext uri="{FF2B5EF4-FFF2-40B4-BE49-F238E27FC236}">
                <a16:creationId xmlns:a16="http://schemas.microsoft.com/office/drawing/2014/main" id="{794D9159-AE90-47C8-A0BF-4FF1AF7408FD}"/>
              </a:ext>
            </a:extLst>
          </p:cNvPr>
          <p:cNvSpPr>
            <a:spLocks noGrp="1"/>
          </p:cNvSpPr>
          <p:nvPr>
            <p:ph idx="1"/>
          </p:nvPr>
        </p:nvSpPr>
        <p:spPr>
          <a:xfrm>
            <a:off x="325929" y="1238354"/>
            <a:ext cx="6879695" cy="5559237"/>
          </a:xfrm>
        </p:spPr>
        <p:txBody>
          <a:bodyPr vert="horz" lIns="91440" tIns="45720" rIns="91440" bIns="45720" rtlCol="0" anchor="t">
            <a:noAutofit/>
          </a:bodyPr>
          <a:lstStyle/>
          <a:p>
            <a:pPr marL="0" indent="0">
              <a:spcBef>
                <a:spcPts val="0"/>
              </a:spcBef>
              <a:buNone/>
            </a:pPr>
            <a:r>
              <a:rPr lang="nb-NO" sz="2400" dirty="0">
                <a:latin typeface="Arial"/>
                <a:cs typeface="Arial"/>
              </a:rPr>
              <a:t>Emnet ser på struktur, strategi og planverk, forretningsmodeller, forretningsplaner og juridiske samt økonomiske vurderinger som må ligge i bunnen av enhver sosial virksomhet.</a:t>
            </a:r>
            <a:endParaRPr lang="nb-NO" sz="2400" dirty="0">
              <a:cs typeface="Calibri"/>
            </a:endParaRPr>
          </a:p>
          <a:p>
            <a:pPr marL="0" indent="0">
              <a:spcBef>
                <a:spcPts val="0"/>
              </a:spcBef>
              <a:buNone/>
            </a:pPr>
            <a:br>
              <a:rPr lang="nb-NO" sz="2400" dirty="0">
                <a:latin typeface="Arial"/>
                <a:cs typeface="Arial"/>
              </a:rPr>
            </a:br>
            <a:r>
              <a:rPr lang="nb-NO" sz="2400" dirty="0">
                <a:latin typeface="Arial"/>
                <a:cs typeface="Arial"/>
              </a:rPr>
              <a:t>I dette emnet skal studentene tilegne seg kunnskap om rammebetingelser som sosiale entreprenører må forhold seg til, herunder; lover og regelverk, prosjektbudsjettering, tilskuddsordninger, søknadsskriving samt forhandlinger og inngåelse av avtaler.</a:t>
            </a:r>
            <a:endParaRPr lang="nb-NO" sz="2400" dirty="0">
              <a:cs typeface="Calibri"/>
            </a:endParaRPr>
          </a:p>
        </p:txBody>
      </p:sp>
      <p:pic>
        <p:nvPicPr>
          <p:cNvPr id="4" name="Picture 3">
            <a:extLst>
              <a:ext uri="{FF2B5EF4-FFF2-40B4-BE49-F238E27FC236}">
                <a16:creationId xmlns:a16="http://schemas.microsoft.com/office/drawing/2014/main" id="{730FC33D-5576-4DBD-AB54-FF0524278D63}"/>
              </a:ext>
            </a:extLst>
          </p:cNvPr>
          <p:cNvPicPr>
            <a:picLocks noChangeAspect="1"/>
          </p:cNvPicPr>
          <p:nvPr/>
        </p:nvPicPr>
        <p:blipFill>
          <a:blip r:embed="rId3"/>
          <a:stretch>
            <a:fillRect/>
          </a:stretch>
        </p:blipFill>
        <p:spPr>
          <a:xfrm rot="10800000" flipH="1" flipV="1">
            <a:off x="8662933" y="3774837"/>
            <a:ext cx="2775284" cy="617500"/>
          </a:xfrm>
          <a:prstGeom prst="rect">
            <a:avLst/>
          </a:prstGeom>
        </p:spPr>
      </p:pic>
      <p:pic>
        <p:nvPicPr>
          <p:cNvPr id="6" name="Bilde 5" descr="Et bilde som inneholder tekst&#10;&#10;Automatisk generert beskrivelse">
            <a:extLst>
              <a:ext uri="{FF2B5EF4-FFF2-40B4-BE49-F238E27FC236}">
                <a16:creationId xmlns:a16="http://schemas.microsoft.com/office/drawing/2014/main" id="{5FBF7DCF-ECFB-4572-B74A-216AD22DE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3479" y="1161500"/>
            <a:ext cx="3162132" cy="2042210"/>
          </a:xfrm>
          <a:prstGeom prst="rect">
            <a:avLst/>
          </a:prstGeom>
        </p:spPr>
      </p:pic>
    </p:spTree>
    <p:extLst>
      <p:ext uri="{BB962C8B-B14F-4D97-AF65-F5344CB8AC3E}">
        <p14:creationId xmlns:p14="http://schemas.microsoft.com/office/powerpoint/2010/main" val="2675589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Rett linje 5">
            <a:extLst>
              <a:ext uri="{FF2B5EF4-FFF2-40B4-BE49-F238E27FC236}">
                <a16:creationId xmlns:a16="http://schemas.microsoft.com/office/drawing/2014/main" id="{5A599920-67CD-7D54-A4A3-1BF5FE13EF3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AA866F0E-F54B-4BF5-8A88-7D97BD45F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8229EC50-E910-4AE2-9EEA-604A81EF6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941221 w 12192000"/>
              <a:gd name="connsiteY0" fmla="*/ 2015186 h 6858000"/>
              <a:gd name="connsiteX1" fmla="*/ 6907857 w 12192000"/>
              <a:gd name="connsiteY1" fmla="*/ 2033351 h 6858000"/>
              <a:gd name="connsiteX2" fmla="*/ 7093700 w 12192000"/>
              <a:gd name="connsiteY2" fmla="*/ 2101457 h 6858000"/>
              <a:gd name="connsiteX3" fmla="*/ 6803079 w 12192000"/>
              <a:gd name="connsiteY3" fmla="*/ 2065612 h 6858000"/>
              <a:gd name="connsiteX4" fmla="*/ 6798115 w 12192000"/>
              <a:gd name="connsiteY4" fmla="*/ 2088772 h 6858000"/>
              <a:gd name="connsiteX5" fmla="*/ 7128167 w 12192000"/>
              <a:gd name="connsiteY5" fmla="*/ 2176455 h 6858000"/>
              <a:gd name="connsiteX6" fmla="*/ 7098663 w 12192000"/>
              <a:gd name="connsiteY6" fmla="*/ 2189968 h 6858000"/>
              <a:gd name="connsiteX7" fmla="*/ 6923298 w 12192000"/>
              <a:gd name="connsiteY7" fmla="*/ 2156052 h 6858000"/>
              <a:gd name="connsiteX8" fmla="*/ 6888004 w 12192000"/>
              <a:gd name="connsiteY8" fmla="*/ 2164875 h 6858000"/>
              <a:gd name="connsiteX9" fmla="*/ 6905375 w 12192000"/>
              <a:gd name="connsiteY9" fmla="*/ 2205958 h 6858000"/>
              <a:gd name="connsiteX10" fmla="*/ 6981477 w 12192000"/>
              <a:gd name="connsiteY10" fmla="*/ 2221951 h 6858000"/>
              <a:gd name="connsiteX11" fmla="*/ 7100043 w 12192000"/>
              <a:gd name="connsiteY11" fmla="*/ 2318459 h 6858000"/>
              <a:gd name="connsiteX12" fmla="*/ 6920540 w 12192000"/>
              <a:gd name="connsiteY12" fmla="*/ 2306877 h 6858000"/>
              <a:gd name="connsiteX13" fmla="*/ 6888831 w 12192000"/>
              <a:gd name="connsiteY13" fmla="*/ 2330314 h 6858000"/>
              <a:gd name="connsiteX14" fmla="*/ 6876698 w 12192000"/>
              <a:gd name="connsiteY14" fmla="*/ 2360645 h 6858000"/>
              <a:gd name="connsiteX15" fmla="*/ 6807214 w 12192000"/>
              <a:gd name="connsiteY15" fmla="*/ 2385736 h 6858000"/>
              <a:gd name="connsiteX16" fmla="*/ 6916405 w 12192000"/>
              <a:gd name="connsiteY16" fmla="*/ 2413862 h 6858000"/>
              <a:gd name="connsiteX17" fmla="*/ 6799770 w 12192000"/>
              <a:gd name="connsiteY17" fmla="*/ 2413862 h 6858000"/>
              <a:gd name="connsiteX18" fmla="*/ 6665762 w 12192000"/>
              <a:gd name="connsiteY18" fmla="*/ 2394561 h 6858000"/>
              <a:gd name="connsiteX19" fmla="*/ 6522933 w 12192000"/>
              <a:gd name="connsiteY19" fmla="*/ 2400626 h 6858000"/>
              <a:gd name="connsiteX20" fmla="*/ 6237275 w 12192000"/>
              <a:gd name="connsiteY20" fmla="*/ 2365057 h 6858000"/>
              <a:gd name="connsiteX21" fmla="*/ 6101338 w 12192000"/>
              <a:gd name="connsiteY21" fmla="*/ 2367538 h 6858000"/>
              <a:gd name="connsiteX22" fmla="*/ 6857121 w 12192000"/>
              <a:gd name="connsiteY22" fmla="*/ 2606875 h 6858000"/>
              <a:gd name="connsiteX23" fmla="*/ 6818519 w 12192000"/>
              <a:gd name="connsiteY23" fmla="*/ 2659539 h 6858000"/>
              <a:gd name="connsiteX24" fmla="*/ 6976790 w 12192000"/>
              <a:gd name="connsiteY24" fmla="*/ 2716892 h 6858000"/>
              <a:gd name="connsiteX25" fmla="*/ 7015669 w 12192000"/>
              <a:gd name="connsiteY25" fmla="*/ 2773693 h 6858000"/>
              <a:gd name="connsiteX26" fmla="*/ 6966864 w 12192000"/>
              <a:gd name="connsiteY26" fmla="*/ 2768730 h 6858000"/>
              <a:gd name="connsiteX27" fmla="*/ 6924953 w 12192000"/>
              <a:gd name="connsiteY27" fmla="*/ 2779483 h 6858000"/>
              <a:gd name="connsiteX28" fmla="*/ 6942323 w 12192000"/>
              <a:gd name="connsiteY28" fmla="*/ 2851726 h 6858000"/>
              <a:gd name="connsiteX29" fmla="*/ 7165943 w 12192000"/>
              <a:gd name="connsiteY29" fmla="*/ 2944924 h 6858000"/>
              <a:gd name="connsiteX30" fmla="*/ 7186071 w 12192000"/>
              <a:gd name="connsiteY30" fmla="*/ 2975254 h 6858000"/>
              <a:gd name="connsiteX31" fmla="*/ 7159325 w 12192000"/>
              <a:gd name="connsiteY31" fmla="*/ 2996762 h 6858000"/>
              <a:gd name="connsiteX32" fmla="*/ 7087082 w 12192000"/>
              <a:gd name="connsiteY32" fmla="*/ 3007790 h 6858000"/>
              <a:gd name="connsiteX33" fmla="*/ 7188276 w 12192000"/>
              <a:gd name="connsiteY33" fmla="*/ 3111191 h 6858000"/>
              <a:gd name="connsiteX34" fmla="*/ 7225225 w 12192000"/>
              <a:gd name="connsiteY34" fmla="*/ 3139866 h 6858000"/>
              <a:gd name="connsiteX35" fmla="*/ 7288368 w 12192000"/>
              <a:gd name="connsiteY35" fmla="*/ 3184260 h 6858000"/>
              <a:gd name="connsiteX36" fmla="*/ 7289471 w 12192000"/>
              <a:gd name="connsiteY36" fmla="*/ 3197771 h 6858000"/>
              <a:gd name="connsiteX37" fmla="*/ 7203442 w 12192000"/>
              <a:gd name="connsiteY37" fmla="*/ 3245472 h 6858000"/>
              <a:gd name="connsiteX38" fmla="*/ 7048205 w 12192000"/>
              <a:gd name="connsiteY38" fmla="*/ 3232512 h 6858000"/>
              <a:gd name="connsiteX39" fmla="*/ 7277614 w 12192000"/>
              <a:gd name="connsiteY39" fmla="*/ 3303652 h 6858000"/>
              <a:gd name="connsiteX40" fmla="*/ 6535066 w 12192000"/>
              <a:gd name="connsiteY40" fmla="*/ 3134077 h 6858000"/>
              <a:gd name="connsiteX41" fmla="*/ 6582492 w 12192000"/>
              <a:gd name="connsiteY41" fmla="*/ 3178469 h 6858000"/>
              <a:gd name="connsiteX42" fmla="*/ 6842233 w 12192000"/>
              <a:gd name="connsiteY42" fmla="*/ 3295379 h 6858000"/>
              <a:gd name="connsiteX43" fmla="*/ 6915853 w 12192000"/>
              <a:gd name="connsiteY43" fmla="*/ 3368725 h 6858000"/>
              <a:gd name="connsiteX44" fmla="*/ 6993058 w 12192000"/>
              <a:gd name="connsiteY44" fmla="*/ 3409257 h 6858000"/>
              <a:gd name="connsiteX45" fmla="*/ 7101421 w 12192000"/>
              <a:gd name="connsiteY45" fmla="*/ 3408430 h 6858000"/>
              <a:gd name="connsiteX46" fmla="*/ 7178350 w 12192000"/>
              <a:gd name="connsiteY46" fmla="*/ 3470746 h 6858000"/>
              <a:gd name="connsiteX47" fmla="*/ 7098112 w 12192000"/>
              <a:gd name="connsiteY47" fmla="*/ 3483982 h 6858000"/>
              <a:gd name="connsiteX48" fmla="*/ 7004088 w 12192000"/>
              <a:gd name="connsiteY48" fmla="*/ 3473780 h 6858000"/>
              <a:gd name="connsiteX49" fmla="*/ 6801147 w 12192000"/>
              <a:gd name="connsiteY49" fmla="*/ 3477087 h 6858000"/>
              <a:gd name="connsiteX50" fmla="*/ 6684788 w 12192000"/>
              <a:gd name="connsiteY50" fmla="*/ 3489220 h 6858000"/>
              <a:gd name="connsiteX51" fmla="*/ 6417328 w 12192000"/>
              <a:gd name="connsiteY51" fmla="*/ 3468539 h 6858000"/>
              <a:gd name="connsiteX52" fmla="*/ 6433045 w 12192000"/>
              <a:gd name="connsiteY52" fmla="*/ 3521481 h 6858000"/>
              <a:gd name="connsiteX53" fmla="*/ 6423117 w 12192000"/>
              <a:gd name="connsiteY53" fmla="*/ 3567527 h 6858000"/>
              <a:gd name="connsiteX54" fmla="*/ 6419258 w 12192000"/>
              <a:gd name="connsiteY54" fmla="*/ 3667620 h 6858000"/>
              <a:gd name="connsiteX55" fmla="*/ 6421740 w 12192000"/>
              <a:gd name="connsiteY55" fmla="*/ 3683888 h 6858000"/>
              <a:gd name="connsiteX56" fmla="*/ 6361906 w 12192000"/>
              <a:gd name="connsiteY56" fmla="*/ 3694366 h 6858000"/>
              <a:gd name="connsiteX57" fmla="*/ 6718429 w 12192000"/>
              <a:gd name="connsiteY57" fmla="*/ 3902544 h 6858000"/>
              <a:gd name="connsiteX58" fmla="*/ 6480195 w 12192000"/>
              <a:gd name="connsiteY58" fmla="*/ 3849603 h 6858000"/>
              <a:gd name="connsiteX59" fmla="*/ 6447934 w 12192000"/>
              <a:gd name="connsiteY59" fmla="*/ 3937011 h 6858000"/>
              <a:gd name="connsiteX60" fmla="*/ 6559882 w 12192000"/>
              <a:gd name="connsiteY60" fmla="*/ 4014767 h 6858000"/>
              <a:gd name="connsiteX61" fmla="*/ 6601241 w 12192000"/>
              <a:gd name="connsiteY61" fmla="*/ 4168626 h 6858000"/>
              <a:gd name="connsiteX62" fmla="*/ 6581113 w 12192000"/>
              <a:gd name="connsiteY62" fmla="*/ 4309250 h 6858000"/>
              <a:gd name="connsiteX63" fmla="*/ 6533136 w 12192000"/>
              <a:gd name="connsiteY63" fmla="*/ 4353918 h 6858000"/>
              <a:gd name="connsiteX64" fmla="*/ 6463651 w 12192000"/>
              <a:gd name="connsiteY64" fmla="*/ 4434156 h 6858000"/>
              <a:gd name="connsiteX65" fmla="*/ 6420637 w 12192000"/>
              <a:gd name="connsiteY65" fmla="*/ 4483787 h 6858000"/>
              <a:gd name="connsiteX66" fmla="*/ 6271190 w 12192000"/>
              <a:gd name="connsiteY66" fmla="*/ 4464487 h 6858000"/>
              <a:gd name="connsiteX67" fmla="*/ 6470545 w 12192000"/>
              <a:gd name="connsiteY67" fmla="*/ 4590498 h 6858000"/>
              <a:gd name="connsiteX68" fmla="*/ 6308965 w 12192000"/>
              <a:gd name="connsiteY68" fmla="*/ 4574780 h 6858000"/>
              <a:gd name="connsiteX69" fmla="*/ 6256301 w 12192000"/>
              <a:gd name="connsiteY69" fmla="*/ 4583603 h 6858000"/>
              <a:gd name="connsiteX70" fmla="*/ 6286354 w 12192000"/>
              <a:gd name="connsiteY70" fmla="*/ 4624412 h 6858000"/>
              <a:gd name="connsiteX71" fmla="*/ 6404920 w 12192000"/>
              <a:gd name="connsiteY71" fmla="*/ 4693621 h 6858000"/>
              <a:gd name="connsiteX72" fmla="*/ 6649220 w 12192000"/>
              <a:gd name="connsiteY72" fmla="*/ 4881120 h 6858000"/>
              <a:gd name="connsiteX73" fmla="*/ 6412640 w 12192000"/>
              <a:gd name="connsiteY73" fmla="*/ 4795092 h 6858000"/>
              <a:gd name="connsiteX74" fmla="*/ 6661902 w 12192000"/>
              <a:gd name="connsiteY74" fmla="*/ 4987828 h 6858000"/>
              <a:gd name="connsiteX75" fmla="*/ 6717325 w 12192000"/>
              <a:gd name="connsiteY75" fmla="*/ 5051798 h 6858000"/>
              <a:gd name="connsiteX76" fmla="*/ 6829272 w 12192000"/>
              <a:gd name="connsiteY76" fmla="*/ 5210619 h 6858000"/>
              <a:gd name="connsiteX77" fmla="*/ 6823757 w 12192000"/>
              <a:gd name="connsiteY77" fmla="*/ 5228542 h 6858000"/>
              <a:gd name="connsiteX78" fmla="*/ 6694439 w 12192000"/>
              <a:gd name="connsiteY78" fmla="*/ 5202899 h 6858000"/>
              <a:gd name="connsiteX79" fmla="*/ 6862085 w 12192000"/>
              <a:gd name="connsiteY79" fmla="*/ 5336355 h 6858000"/>
              <a:gd name="connsiteX80" fmla="*/ 7035246 w 12192000"/>
              <a:gd name="connsiteY80" fmla="*/ 5438926 h 6858000"/>
              <a:gd name="connsiteX81" fmla="*/ 6912268 w 12192000"/>
              <a:gd name="connsiteY81" fmla="*/ 5423210 h 6858000"/>
              <a:gd name="connsiteX82" fmla="*/ 6743244 w 12192000"/>
              <a:gd name="connsiteY82" fmla="*/ 5364479 h 6858000"/>
              <a:gd name="connsiteX83" fmla="*/ 6684513 w 12192000"/>
              <a:gd name="connsiteY83" fmla="*/ 5386538 h 6858000"/>
              <a:gd name="connsiteX84" fmla="*/ 6844713 w 12192000"/>
              <a:gd name="connsiteY84" fmla="*/ 5483595 h 6858000"/>
              <a:gd name="connsiteX85" fmla="*/ 6936533 w 12192000"/>
              <a:gd name="connsiteY85" fmla="*/ 5528541 h 6858000"/>
              <a:gd name="connsiteX86" fmla="*/ 6973204 w 12192000"/>
              <a:gd name="connsiteY86" fmla="*/ 5563007 h 6858000"/>
              <a:gd name="connsiteX87" fmla="*/ 7077983 w 12192000"/>
              <a:gd name="connsiteY87" fmla="*/ 5685983 h 6858000"/>
              <a:gd name="connsiteX88" fmla="*/ 7385702 w 12192000"/>
              <a:gd name="connsiteY88" fmla="*/ 5820265 h 6858000"/>
              <a:gd name="connsiteX89" fmla="*/ 7673565 w 12192000"/>
              <a:gd name="connsiteY89" fmla="*/ 5987085 h 6858000"/>
              <a:gd name="connsiteX90" fmla="*/ 7898289 w 12192000"/>
              <a:gd name="connsiteY90" fmla="*/ 6091035 h 6858000"/>
              <a:gd name="connsiteX91" fmla="*/ 8466299 w 12192000"/>
              <a:gd name="connsiteY91" fmla="*/ 6224765 h 6858000"/>
              <a:gd name="connsiteX92" fmla="*/ 10620599 w 12192000"/>
              <a:gd name="connsiteY92" fmla="*/ 5317605 h 6858000"/>
              <a:gd name="connsiteX93" fmla="*/ 10647894 w 12192000"/>
              <a:gd name="connsiteY93" fmla="*/ 5290581 h 6858000"/>
              <a:gd name="connsiteX94" fmla="*/ 10752398 w 12192000"/>
              <a:gd name="connsiteY94" fmla="*/ 5188838 h 6858000"/>
              <a:gd name="connsiteX95" fmla="*/ 10841186 w 12192000"/>
              <a:gd name="connsiteY95" fmla="*/ 5097293 h 6858000"/>
              <a:gd name="connsiteX96" fmla="*/ 10794861 w 12192000"/>
              <a:gd name="connsiteY96" fmla="*/ 5066412 h 6858000"/>
              <a:gd name="connsiteX97" fmla="*/ 10857454 w 12192000"/>
              <a:gd name="connsiteY97" fmla="*/ 4979004 h 6858000"/>
              <a:gd name="connsiteX98" fmla="*/ 11056532 w 12192000"/>
              <a:gd name="connsiteY98" fmla="*/ 4709613 h 6858000"/>
              <a:gd name="connsiteX99" fmla="*/ 11143939 w 12192000"/>
              <a:gd name="connsiteY99" fmla="*/ 4650332 h 6858000"/>
              <a:gd name="connsiteX100" fmla="*/ 11250372 w 12192000"/>
              <a:gd name="connsiteY100" fmla="*/ 4501160 h 6858000"/>
              <a:gd name="connsiteX101" fmla="*/ 11265538 w 12192000"/>
              <a:gd name="connsiteY101" fmla="*/ 4466694 h 6858000"/>
              <a:gd name="connsiteX102" fmla="*/ 11243755 w 12192000"/>
              <a:gd name="connsiteY102" fmla="*/ 4422850 h 6858000"/>
              <a:gd name="connsiteX103" fmla="*/ 11227486 w 12192000"/>
              <a:gd name="connsiteY103" fmla="*/ 4378734 h 6858000"/>
              <a:gd name="connsiteX104" fmla="*/ 11248718 w 12192000"/>
              <a:gd name="connsiteY104" fmla="*/ 4365774 h 6858000"/>
              <a:gd name="connsiteX105" fmla="*/ 11385204 w 12192000"/>
              <a:gd name="connsiteY105" fmla="*/ 4343440 h 6858000"/>
              <a:gd name="connsiteX106" fmla="*/ 11306070 w 12192000"/>
              <a:gd name="connsiteY106" fmla="*/ 4259618 h 6858000"/>
              <a:gd name="connsiteX107" fmla="*/ 11166550 w 12192000"/>
              <a:gd name="connsiteY107" fmla="*/ 4134711 h 6858000"/>
              <a:gd name="connsiteX108" fmla="*/ 11103130 w 12192000"/>
              <a:gd name="connsiteY108" fmla="*/ 4045924 h 6858000"/>
              <a:gd name="connsiteX109" fmla="*/ 11095686 w 12192000"/>
              <a:gd name="connsiteY109" fmla="*/ 3966514 h 6858000"/>
              <a:gd name="connsiteX110" fmla="*/ 10971054 w 12192000"/>
              <a:gd name="connsiteY110" fmla="*/ 3919640 h 6858000"/>
              <a:gd name="connsiteX111" fmla="*/ 11088241 w 12192000"/>
              <a:gd name="connsiteY111" fmla="*/ 3751718 h 6858000"/>
              <a:gd name="connsiteX112" fmla="*/ 11100098 w 12192000"/>
              <a:gd name="connsiteY112" fmla="*/ 3716977 h 6858000"/>
              <a:gd name="connsiteX113" fmla="*/ 11029786 w 12192000"/>
              <a:gd name="connsiteY113" fmla="*/ 3592621 h 6858000"/>
              <a:gd name="connsiteX114" fmla="*/ 11018206 w 12192000"/>
              <a:gd name="connsiteY114" fmla="*/ 3572767 h 6858000"/>
              <a:gd name="connsiteX115" fmla="*/ 10992287 w 12192000"/>
              <a:gd name="connsiteY115" fmla="*/ 3533061 h 6858000"/>
              <a:gd name="connsiteX116" fmla="*/ 10917838 w 12192000"/>
              <a:gd name="connsiteY116" fmla="*/ 3523410 h 6858000"/>
              <a:gd name="connsiteX117" fmla="*/ 10956441 w 12192000"/>
              <a:gd name="connsiteY117" fmla="*/ 3495287 h 6858000"/>
              <a:gd name="connsiteX118" fmla="*/ 11031442 w 12192000"/>
              <a:gd name="connsiteY118" fmla="*/ 3400159 h 6858000"/>
              <a:gd name="connsiteX119" fmla="*/ 10981533 w 12192000"/>
              <a:gd name="connsiteY119" fmla="*/ 3309166 h 6858000"/>
              <a:gd name="connsiteX120" fmla="*/ 10978225 w 12192000"/>
              <a:gd name="connsiteY120" fmla="*/ 3258982 h 6858000"/>
              <a:gd name="connsiteX121" fmla="*/ 11062322 w 12192000"/>
              <a:gd name="connsiteY121" fmla="*/ 3194737 h 6858000"/>
              <a:gd name="connsiteX122" fmla="*/ 11125742 w 12192000"/>
              <a:gd name="connsiteY122" fmla="*/ 3169370 h 6858000"/>
              <a:gd name="connsiteX123" fmla="*/ 11154968 w 12192000"/>
              <a:gd name="connsiteY123" fmla="*/ 3132974 h 6858000"/>
              <a:gd name="connsiteX124" fmla="*/ 11120502 w 12192000"/>
              <a:gd name="connsiteY124" fmla="*/ 3102642 h 6858000"/>
              <a:gd name="connsiteX125" fmla="*/ 10967470 w 12192000"/>
              <a:gd name="connsiteY125" fmla="*/ 3030401 h 6858000"/>
              <a:gd name="connsiteX126" fmla="*/ 11049914 w 12192000"/>
              <a:gd name="connsiteY126" fmla="*/ 2970015 h 6858000"/>
              <a:gd name="connsiteX127" fmla="*/ 10618944 w 12192000"/>
              <a:gd name="connsiteY127" fmla="*/ 2685183 h 6858000"/>
              <a:gd name="connsiteX128" fmla="*/ 10566830 w 12192000"/>
              <a:gd name="connsiteY128" fmla="*/ 2641617 h 6858000"/>
              <a:gd name="connsiteX129" fmla="*/ 10290271 w 12192000"/>
              <a:gd name="connsiteY129" fmla="*/ 2536011 h 6858000"/>
              <a:gd name="connsiteX130" fmla="*/ 10005715 w 12192000"/>
              <a:gd name="connsiteY130" fmla="*/ 2461288 h 6858000"/>
              <a:gd name="connsiteX131" fmla="*/ 10203414 w 12192000"/>
              <a:gd name="connsiteY131" fmla="*/ 2303568 h 6858000"/>
              <a:gd name="connsiteX132" fmla="*/ 9901487 w 12192000"/>
              <a:gd name="connsiteY132" fmla="*/ 2266895 h 6858000"/>
              <a:gd name="connsiteX133" fmla="*/ 9871984 w 12192000"/>
              <a:gd name="connsiteY133" fmla="*/ 2267999 h 6858000"/>
              <a:gd name="connsiteX134" fmla="*/ 9279158 w 12192000"/>
              <a:gd name="connsiteY134" fmla="*/ 2243734 h 6858000"/>
              <a:gd name="connsiteX135" fmla="*/ 8429350 w 12192000"/>
              <a:gd name="connsiteY135" fmla="*/ 2163219 h 6858000"/>
              <a:gd name="connsiteX136" fmla="*/ 7725955 w 12192000"/>
              <a:gd name="connsiteY136" fmla="*/ 2114967 h 6858000"/>
              <a:gd name="connsiteX137" fmla="*/ 6977065 w 12192000"/>
              <a:gd name="connsiteY137" fmla="*/ 2021218 h 6858000"/>
              <a:gd name="connsiteX138" fmla="*/ 6941221 w 12192000"/>
              <a:gd name="connsiteY138" fmla="*/ 201518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6941221" y="2015186"/>
                </a:moveTo>
                <a:cubicBezTo>
                  <a:pt x="6929158" y="2014876"/>
                  <a:pt x="6917508" y="2018599"/>
                  <a:pt x="6907857" y="2033351"/>
                </a:cubicBezTo>
                <a:cubicBezTo>
                  <a:pt x="6959143" y="2072228"/>
                  <a:pt x="7024491" y="2057614"/>
                  <a:pt x="7093700" y="2101457"/>
                </a:cubicBezTo>
                <a:cubicBezTo>
                  <a:pt x="6981202" y="2087669"/>
                  <a:pt x="6892139" y="2076639"/>
                  <a:pt x="6803079" y="2065612"/>
                </a:cubicBezTo>
                <a:cubicBezTo>
                  <a:pt x="6801424" y="2073332"/>
                  <a:pt x="6799770" y="2081052"/>
                  <a:pt x="6798115" y="2088772"/>
                </a:cubicBezTo>
                <a:cubicBezTo>
                  <a:pt x="6911993" y="2105040"/>
                  <a:pt x="7017322" y="2146951"/>
                  <a:pt x="7128167" y="2176455"/>
                </a:cubicBezTo>
                <a:cubicBezTo>
                  <a:pt x="7117964" y="2194655"/>
                  <a:pt x="7107764" y="2191070"/>
                  <a:pt x="7098663" y="2189968"/>
                </a:cubicBezTo>
                <a:cubicBezTo>
                  <a:pt x="7039381" y="2182798"/>
                  <a:pt x="6980099" y="2175629"/>
                  <a:pt x="6923298" y="2156052"/>
                </a:cubicBezTo>
                <a:cubicBezTo>
                  <a:pt x="6910614" y="2151639"/>
                  <a:pt x="6895172" y="2151639"/>
                  <a:pt x="6888004" y="2164875"/>
                </a:cubicBezTo>
                <a:cubicBezTo>
                  <a:pt x="6877801" y="2183625"/>
                  <a:pt x="6892414" y="2195758"/>
                  <a:pt x="6905375" y="2205958"/>
                </a:cubicBezTo>
                <a:cubicBezTo>
                  <a:pt x="6927985" y="2223606"/>
                  <a:pt x="6955282" y="2218643"/>
                  <a:pt x="6981477" y="2221951"/>
                </a:cubicBezTo>
                <a:cubicBezTo>
                  <a:pt x="7051237" y="2230499"/>
                  <a:pt x="7084601" y="2257245"/>
                  <a:pt x="7100043" y="2318459"/>
                </a:cubicBezTo>
                <a:cubicBezTo>
                  <a:pt x="7038829" y="2293642"/>
                  <a:pt x="6979822" y="2324249"/>
                  <a:pt x="6920540" y="2306877"/>
                </a:cubicBezTo>
                <a:cubicBezTo>
                  <a:pt x="6905099" y="2302466"/>
                  <a:pt x="6880559" y="2309083"/>
                  <a:pt x="6888831" y="2330314"/>
                </a:cubicBezTo>
                <a:cubicBezTo>
                  <a:pt x="6896552" y="2350168"/>
                  <a:pt x="6922195" y="2364505"/>
                  <a:pt x="6876698" y="2360645"/>
                </a:cubicBezTo>
                <a:cubicBezTo>
                  <a:pt x="6844163" y="2357887"/>
                  <a:pt x="6780468" y="2380223"/>
                  <a:pt x="6807214" y="2385736"/>
                </a:cubicBezTo>
                <a:cubicBezTo>
                  <a:pt x="6840853" y="2392631"/>
                  <a:pt x="6873666" y="2402557"/>
                  <a:pt x="6916405" y="2413862"/>
                </a:cubicBezTo>
                <a:cubicBezTo>
                  <a:pt x="6869254" y="2432335"/>
                  <a:pt x="6835338" y="2428475"/>
                  <a:pt x="6799770" y="2413862"/>
                </a:cubicBezTo>
                <a:cubicBezTo>
                  <a:pt x="6756756" y="2396214"/>
                  <a:pt x="6700781" y="2374708"/>
                  <a:pt x="6665762" y="2394561"/>
                </a:cubicBezTo>
                <a:cubicBezTo>
                  <a:pt x="6613373" y="2424340"/>
                  <a:pt x="6569807" y="2405589"/>
                  <a:pt x="6522933" y="2400626"/>
                </a:cubicBezTo>
                <a:cubicBezTo>
                  <a:pt x="6427531" y="2390424"/>
                  <a:pt x="6332953" y="2373328"/>
                  <a:pt x="6237275" y="2365057"/>
                </a:cubicBezTo>
                <a:cubicBezTo>
                  <a:pt x="6198948" y="2361748"/>
                  <a:pt x="6157588" y="2346032"/>
                  <a:pt x="6101338" y="2367538"/>
                </a:cubicBezTo>
                <a:cubicBezTo>
                  <a:pt x="6356116" y="2477556"/>
                  <a:pt x="6629642" y="2470664"/>
                  <a:pt x="6857121" y="2606875"/>
                </a:cubicBezTo>
                <a:cubicBezTo>
                  <a:pt x="6847471" y="2619834"/>
                  <a:pt x="6798391" y="2656782"/>
                  <a:pt x="6818519" y="2659539"/>
                </a:cubicBezTo>
                <a:cubicBezTo>
                  <a:pt x="6875044" y="2667537"/>
                  <a:pt x="6925227" y="2694558"/>
                  <a:pt x="6976790" y="2716892"/>
                </a:cubicBezTo>
                <a:cubicBezTo>
                  <a:pt x="6999125" y="2726543"/>
                  <a:pt x="7026146" y="2739227"/>
                  <a:pt x="7015669" y="2773693"/>
                </a:cubicBezTo>
                <a:cubicBezTo>
                  <a:pt x="6996642" y="2783343"/>
                  <a:pt x="6982580" y="2769833"/>
                  <a:pt x="6966864" y="2768730"/>
                </a:cubicBezTo>
                <a:cubicBezTo>
                  <a:pt x="6950871" y="2767628"/>
                  <a:pt x="6915025" y="2774796"/>
                  <a:pt x="6924953" y="2779483"/>
                </a:cubicBezTo>
                <a:cubicBezTo>
                  <a:pt x="6970172" y="2800715"/>
                  <a:pt x="6888831" y="2851726"/>
                  <a:pt x="6942323" y="2851726"/>
                </a:cubicBezTo>
                <a:cubicBezTo>
                  <a:pt x="7031937" y="2852001"/>
                  <a:pt x="7079638" y="2942441"/>
                  <a:pt x="7165943" y="2944924"/>
                </a:cubicBezTo>
                <a:cubicBezTo>
                  <a:pt x="7179728" y="2945198"/>
                  <a:pt x="7186346" y="2961191"/>
                  <a:pt x="7186071" y="2975254"/>
                </a:cubicBezTo>
                <a:cubicBezTo>
                  <a:pt x="7186071" y="2992074"/>
                  <a:pt x="7173387" y="2995107"/>
                  <a:pt x="7159325" y="2996762"/>
                </a:cubicBezTo>
                <a:cubicBezTo>
                  <a:pt x="7137817" y="2999242"/>
                  <a:pt x="7115483" y="2975254"/>
                  <a:pt x="7087082" y="3007790"/>
                </a:cubicBezTo>
                <a:cubicBezTo>
                  <a:pt x="7138094" y="3026815"/>
                  <a:pt x="7189103" y="3045842"/>
                  <a:pt x="7188276" y="3111191"/>
                </a:cubicBezTo>
                <a:cubicBezTo>
                  <a:pt x="7188001" y="3128836"/>
                  <a:pt x="7209232" y="3135454"/>
                  <a:pt x="7225225" y="3139866"/>
                </a:cubicBezTo>
                <a:cubicBezTo>
                  <a:pt x="7251696" y="3147036"/>
                  <a:pt x="7274028" y="3159720"/>
                  <a:pt x="7288368" y="3184260"/>
                </a:cubicBezTo>
                <a:cubicBezTo>
                  <a:pt x="7288092" y="3188948"/>
                  <a:pt x="7287816" y="3193910"/>
                  <a:pt x="7289471" y="3197771"/>
                </a:cubicBezTo>
                <a:cubicBezTo>
                  <a:pt x="7284784" y="3257053"/>
                  <a:pt x="7246181" y="3255398"/>
                  <a:pt x="7203442" y="3245472"/>
                </a:cubicBezTo>
                <a:cubicBezTo>
                  <a:pt x="7152432" y="3233340"/>
                  <a:pt x="7101973" y="3211281"/>
                  <a:pt x="7048205" y="3232512"/>
                </a:cubicBezTo>
                <a:cubicBezTo>
                  <a:pt x="7124032" y="3260913"/>
                  <a:pt x="7206475" y="3263118"/>
                  <a:pt x="7277614" y="3303652"/>
                </a:cubicBezTo>
                <a:cubicBezTo>
                  <a:pt x="7017322" y="3311097"/>
                  <a:pt x="6787361" y="3183155"/>
                  <a:pt x="6535066" y="3134077"/>
                </a:cubicBezTo>
                <a:cubicBezTo>
                  <a:pt x="6543614" y="3166887"/>
                  <a:pt x="6564017" y="3173505"/>
                  <a:pt x="6582492" y="3178469"/>
                </a:cubicBezTo>
                <a:cubicBezTo>
                  <a:pt x="6675690" y="3203286"/>
                  <a:pt x="6757305" y="3252642"/>
                  <a:pt x="6842233" y="3295379"/>
                </a:cubicBezTo>
                <a:cubicBezTo>
                  <a:pt x="6877249" y="3313026"/>
                  <a:pt x="6902618" y="3330674"/>
                  <a:pt x="6915853" y="3368725"/>
                </a:cubicBezTo>
                <a:cubicBezTo>
                  <a:pt x="6927710" y="3403192"/>
                  <a:pt x="6950596" y="3419185"/>
                  <a:pt x="6993058" y="3409257"/>
                </a:cubicBezTo>
                <a:cubicBezTo>
                  <a:pt x="7027524" y="3400985"/>
                  <a:pt x="7065299" y="3405397"/>
                  <a:pt x="7101421" y="3408430"/>
                </a:cubicBezTo>
                <a:cubicBezTo>
                  <a:pt x="7143057" y="3411739"/>
                  <a:pt x="7189655" y="3450618"/>
                  <a:pt x="7178350" y="3470746"/>
                </a:cubicBezTo>
                <a:cubicBezTo>
                  <a:pt x="7159050" y="3504937"/>
                  <a:pt x="7126789" y="3487842"/>
                  <a:pt x="7098112" y="3483982"/>
                </a:cubicBezTo>
                <a:cubicBezTo>
                  <a:pt x="7065575" y="3479295"/>
                  <a:pt x="7005191" y="3469643"/>
                  <a:pt x="7004088" y="3473780"/>
                </a:cubicBezTo>
                <a:cubicBezTo>
                  <a:pt x="6982854" y="3559532"/>
                  <a:pt x="6833408" y="3484809"/>
                  <a:pt x="6801147" y="3477087"/>
                </a:cubicBezTo>
                <a:cubicBezTo>
                  <a:pt x="6760891" y="3467437"/>
                  <a:pt x="6723115" y="3485085"/>
                  <a:pt x="6684788" y="3489220"/>
                </a:cubicBezTo>
                <a:cubicBezTo>
                  <a:pt x="6650597" y="3493080"/>
                  <a:pt x="6457309" y="3504937"/>
                  <a:pt x="6417328" y="3468539"/>
                </a:cubicBezTo>
                <a:cubicBezTo>
                  <a:pt x="6411813" y="3496940"/>
                  <a:pt x="6423393" y="3508521"/>
                  <a:pt x="6433045" y="3521481"/>
                </a:cubicBezTo>
                <a:cubicBezTo>
                  <a:pt x="6446556" y="3539954"/>
                  <a:pt x="6448762" y="3552914"/>
                  <a:pt x="6423117" y="3567527"/>
                </a:cubicBezTo>
                <a:cubicBezTo>
                  <a:pt x="6350049" y="3609441"/>
                  <a:pt x="6351153" y="3610818"/>
                  <a:pt x="6419258" y="3667620"/>
                </a:cubicBezTo>
                <a:cubicBezTo>
                  <a:pt x="6422568" y="3670100"/>
                  <a:pt x="6421188" y="3678373"/>
                  <a:pt x="6421740" y="3683888"/>
                </a:cubicBezTo>
                <a:cubicBezTo>
                  <a:pt x="6403817" y="3692711"/>
                  <a:pt x="6382861" y="3670652"/>
                  <a:pt x="6361906" y="3694366"/>
                </a:cubicBezTo>
                <a:cubicBezTo>
                  <a:pt x="6453173" y="3798591"/>
                  <a:pt x="6592418" y="3824234"/>
                  <a:pt x="6718429" y="3902544"/>
                </a:cubicBezTo>
                <a:cubicBezTo>
                  <a:pt x="6616407" y="3928462"/>
                  <a:pt x="6555194" y="3838022"/>
                  <a:pt x="6480195" y="3849603"/>
                </a:cubicBezTo>
                <a:cubicBezTo>
                  <a:pt x="6442696" y="3878004"/>
                  <a:pt x="6554091" y="3923499"/>
                  <a:pt x="6447934" y="3937011"/>
                </a:cubicBezTo>
                <a:cubicBezTo>
                  <a:pt x="6493983" y="3961826"/>
                  <a:pt x="6528173" y="3986089"/>
                  <a:pt x="6559882" y="4014767"/>
                </a:cubicBezTo>
                <a:cubicBezTo>
                  <a:pt x="6616407" y="4066053"/>
                  <a:pt x="6627437" y="4099693"/>
                  <a:pt x="6601241" y="4168626"/>
                </a:cubicBezTo>
                <a:cubicBezTo>
                  <a:pt x="6584145" y="4213846"/>
                  <a:pt x="6559054" y="4255483"/>
                  <a:pt x="6581113" y="4309250"/>
                </a:cubicBezTo>
                <a:cubicBezTo>
                  <a:pt x="6596553" y="4346198"/>
                  <a:pt x="6590487" y="4370461"/>
                  <a:pt x="6533136" y="4353918"/>
                </a:cubicBezTo>
                <a:cubicBezTo>
                  <a:pt x="6471372" y="4336270"/>
                  <a:pt x="6448211" y="4369358"/>
                  <a:pt x="6463651" y="4434156"/>
                </a:cubicBezTo>
                <a:cubicBezTo>
                  <a:pt x="6473577" y="4475792"/>
                  <a:pt x="6463099" y="4488475"/>
                  <a:pt x="6420637" y="4483787"/>
                </a:cubicBezTo>
                <a:cubicBezTo>
                  <a:pt x="6373762" y="4478549"/>
                  <a:pt x="6329093" y="4451251"/>
                  <a:pt x="6271190" y="4464487"/>
                </a:cubicBezTo>
                <a:cubicBezTo>
                  <a:pt x="6317512" y="4540039"/>
                  <a:pt x="6416501" y="4518531"/>
                  <a:pt x="6470545" y="4590498"/>
                </a:cubicBezTo>
                <a:cubicBezTo>
                  <a:pt x="6406023" y="4590772"/>
                  <a:pt x="6356666" y="4590498"/>
                  <a:pt x="6308965" y="4574780"/>
                </a:cubicBezTo>
                <a:cubicBezTo>
                  <a:pt x="6289111" y="4568437"/>
                  <a:pt x="6267328" y="4561822"/>
                  <a:pt x="6256301" y="4583603"/>
                </a:cubicBezTo>
                <a:cubicBezTo>
                  <a:pt x="6243340" y="4609798"/>
                  <a:pt x="6270086" y="4619724"/>
                  <a:pt x="6286354" y="4624412"/>
                </a:cubicBezTo>
                <a:cubicBezTo>
                  <a:pt x="6332128" y="4637647"/>
                  <a:pt x="6367144" y="4669081"/>
                  <a:pt x="6404920" y="4693621"/>
                </a:cubicBezTo>
                <a:cubicBezTo>
                  <a:pt x="6487915" y="4747390"/>
                  <a:pt x="6578908" y="4792334"/>
                  <a:pt x="6649220" y="4881120"/>
                </a:cubicBezTo>
                <a:cubicBezTo>
                  <a:pt x="6560709" y="4858509"/>
                  <a:pt x="6494809" y="4805845"/>
                  <a:pt x="6412640" y="4795092"/>
                </a:cubicBezTo>
                <a:cubicBezTo>
                  <a:pt x="6483779" y="4875881"/>
                  <a:pt x="6575322" y="4929098"/>
                  <a:pt x="6661902" y="4987828"/>
                </a:cubicBezTo>
                <a:cubicBezTo>
                  <a:pt x="6686719" y="5004373"/>
                  <a:pt x="6711811" y="5015678"/>
                  <a:pt x="6717325" y="5051798"/>
                </a:cubicBezTo>
                <a:cubicBezTo>
                  <a:pt x="6728079" y="5121834"/>
                  <a:pt x="6760340" y="5179738"/>
                  <a:pt x="6829272" y="5210619"/>
                </a:cubicBezTo>
                <a:cubicBezTo>
                  <a:pt x="6829824" y="5210897"/>
                  <a:pt x="6825965" y="5221375"/>
                  <a:pt x="6823757" y="5228542"/>
                </a:cubicBezTo>
                <a:cubicBezTo>
                  <a:pt x="6781571" y="5230749"/>
                  <a:pt x="6748207" y="5189388"/>
                  <a:pt x="6694439" y="5202899"/>
                </a:cubicBezTo>
                <a:cubicBezTo>
                  <a:pt x="6746002" y="5259148"/>
                  <a:pt x="6789016" y="5309609"/>
                  <a:pt x="6862085" y="5336355"/>
                </a:cubicBezTo>
                <a:cubicBezTo>
                  <a:pt x="6920540" y="5357586"/>
                  <a:pt x="6992783" y="5369994"/>
                  <a:pt x="7035246" y="5438926"/>
                </a:cubicBezTo>
                <a:cubicBezTo>
                  <a:pt x="6985889" y="5452439"/>
                  <a:pt x="6949216" y="5435343"/>
                  <a:pt x="6912268" y="5423210"/>
                </a:cubicBezTo>
                <a:cubicBezTo>
                  <a:pt x="6855743" y="5404461"/>
                  <a:pt x="6799770" y="5383230"/>
                  <a:pt x="6743244" y="5364479"/>
                </a:cubicBezTo>
                <a:cubicBezTo>
                  <a:pt x="6721737" y="5357310"/>
                  <a:pt x="6698299" y="5352346"/>
                  <a:pt x="6684513" y="5386538"/>
                </a:cubicBezTo>
                <a:cubicBezTo>
                  <a:pt x="6756480" y="5393708"/>
                  <a:pt x="6799494" y="5440031"/>
                  <a:pt x="6844713" y="5483595"/>
                </a:cubicBezTo>
                <a:cubicBezTo>
                  <a:pt x="6870082" y="5508135"/>
                  <a:pt x="6890762" y="5540948"/>
                  <a:pt x="6936533" y="5528541"/>
                </a:cubicBezTo>
                <a:cubicBezTo>
                  <a:pt x="6960522" y="5521923"/>
                  <a:pt x="6975687" y="5540396"/>
                  <a:pt x="6973204" y="5563007"/>
                </a:cubicBezTo>
                <a:cubicBezTo>
                  <a:pt x="6964106" y="5642695"/>
                  <a:pt x="7020080" y="5670543"/>
                  <a:pt x="7077983" y="5685983"/>
                </a:cubicBezTo>
                <a:cubicBezTo>
                  <a:pt x="7187726" y="5714935"/>
                  <a:pt x="7278993" y="5783041"/>
                  <a:pt x="7385702" y="5820265"/>
                </a:cubicBezTo>
                <a:cubicBezTo>
                  <a:pt x="7489378" y="5856387"/>
                  <a:pt x="7569615" y="5942139"/>
                  <a:pt x="7673565" y="5987085"/>
                </a:cubicBezTo>
                <a:cubicBezTo>
                  <a:pt x="7748843" y="6019621"/>
                  <a:pt x="7820807" y="6061533"/>
                  <a:pt x="7898289" y="6091035"/>
                </a:cubicBezTo>
                <a:cubicBezTo>
                  <a:pt x="8081651" y="6160795"/>
                  <a:pt x="8268598" y="6216770"/>
                  <a:pt x="8466299" y="6224765"/>
                </a:cubicBezTo>
                <a:cubicBezTo>
                  <a:pt x="8629532" y="6231107"/>
                  <a:pt x="10045419" y="6225043"/>
                  <a:pt x="10620599" y="5317605"/>
                </a:cubicBezTo>
                <a:cubicBezTo>
                  <a:pt x="10631626" y="5313192"/>
                  <a:pt x="10644035" y="5301612"/>
                  <a:pt x="10647894" y="5290581"/>
                </a:cubicBezTo>
                <a:cubicBezTo>
                  <a:pt x="10666370" y="5239020"/>
                  <a:pt x="10711590" y="5216686"/>
                  <a:pt x="10752398" y="5188838"/>
                </a:cubicBezTo>
                <a:cubicBezTo>
                  <a:pt x="10788244" y="5164297"/>
                  <a:pt x="10826296" y="5138654"/>
                  <a:pt x="10841186" y="5097293"/>
                </a:cubicBezTo>
                <a:cubicBezTo>
                  <a:pt x="10860762" y="5042147"/>
                  <a:pt x="10805064" y="5087367"/>
                  <a:pt x="10794861" y="5066412"/>
                </a:cubicBezTo>
                <a:cubicBezTo>
                  <a:pt x="10816092" y="5037737"/>
                  <a:pt x="10848906" y="5011540"/>
                  <a:pt x="10857454" y="4979004"/>
                </a:cubicBezTo>
                <a:cubicBezTo>
                  <a:pt x="10888610" y="4861543"/>
                  <a:pt x="10955890" y="4776065"/>
                  <a:pt x="11056532" y="4709613"/>
                </a:cubicBezTo>
                <a:cubicBezTo>
                  <a:pt x="11085484" y="4690588"/>
                  <a:pt x="11104509" y="4655845"/>
                  <a:pt x="11143939" y="4650332"/>
                </a:cubicBezTo>
                <a:cubicBezTo>
                  <a:pt x="11231622" y="4638199"/>
                  <a:pt x="11204048" y="4543346"/>
                  <a:pt x="11250372" y="4501160"/>
                </a:cubicBezTo>
                <a:cubicBezTo>
                  <a:pt x="11259196" y="4493162"/>
                  <a:pt x="11267190" y="4477447"/>
                  <a:pt x="11265538" y="4466694"/>
                </a:cubicBezTo>
                <a:cubicBezTo>
                  <a:pt x="11263056" y="4451251"/>
                  <a:pt x="11252578" y="4436638"/>
                  <a:pt x="11243755" y="4422850"/>
                </a:cubicBezTo>
                <a:cubicBezTo>
                  <a:pt x="11234654" y="4409065"/>
                  <a:pt x="11220870" y="4396932"/>
                  <a:pt x="11227486" y="4378734"/>
                </a:cubicBezTo>
                <a:cubicBezTo>
                  <a:pt x="11230242" y="4371289"/>
                  <a:pt x="11228314" y="4345371"/>
                  <a:pt x="11248718" y="4365774"/>
                </a:cubicBezTo>
                <a:cubicBezTo>
                  <a:pt x="11304692" y="4421748"/>
                  <a:pt x="11337228" y="4368809"/>
                  <a:pt x="11385204" y="4343440"/>
                </a:cubicBezTo>
                <a:cubicBezTo>
                  <a:pt x="11346603" y="4317245"/>
                  <a:pt x="11311861" y="4298772"/>
                  <a:pt x="11306070" y="4259618"/>
                </a:cubicBezTo>
                <a:cubicBezTo>
                  <a:pt x="11294214" y="4178828"/>
                  <a:pt x="11243480" y="4141880"/>
                  <a:pt x="11166550" y="4134711"/>
                </a:cubicBezTo>
                <a:cubicBezTo>
                  <a:pt x="11194949" y="4056679"/>
                  <a:pt x="11194949" y="4056679"/>
                  <a:pt x="11103130" y="4045924"/>
                </a:cubicBezTo>
                <a:cubicBezTo>
                  <a:pt x="11138425" y="3996293"/>
                  <a:pt x="11138425" y="3983609"/>
                  <a:pt x="11095686" y="3966514"/>
                </a:cubicBezTo>
                <a:cubicBezTo>
                  <a:pt x="11054602" y="3950245"/>
                  <a:pt x="11009106" y="3944730"/>
                  <a:pt x="10971054" y="3919640"/>
                </a:cubicBezTo>
                <a:cubicBezTo>
                  <a:pt x="11006073" y="3856221"/>
                  <a:pt x="11015998" y="3782600"/>
                  <a:pt x="11088241" y="3751718"/>
                </a:cubicBezTo>
                <a:cubicBezTo>
                  <a:pt x="11099546" y="3747030"/>
                  <a:pt x="11107266" y="3728004"/>
                  <a:pt x="11100098" y="3716977"/>
                </a:cubicBezTo>
                <a:cubicBezTo>
                  <a:pt x="11073904" y="3676995"/>
                  <a:pt x="11111404" y="3601168"/>
                  <a:pt x="11029786" y="3592621"/>
                </a:cubicBezTo>
                <a:cubicBezTo>
                  <a:pt x="11019583" y="3591793"/>
                  <a:pt x="11010208" y="3583520"/>
                  <a:pt x="11018206" y="3572767"/>
                </a:cubicBezTo>
                <a:cubicBezTo>
                  <a:pt x="11045779" y="3535268"/>
                  <a:pt x="11012415" y="3537749"/>
                  <a:pt x="10992287" y="3533061"/>
                </a:cubicBezTo>
                <a:cubicBezTo>
                  <a:pt x="10968022" y="3527271"/>
                  <a:pt x="10940448" y="3543816"/>
                  <a:pt x="10917838" y="3523410"/>
                </a:cubicBezTo>
                <a:cubicBezTo>
                  <a:pt x="10923078" y="3501903"/>
                  <a:pt x="10942654" y="3502179"/>
                  <a:pt x="10956441" y="3495287"/>
                </a:cubicBezTo>
                <a:cubicBezTo>
                  <a:pt x="10996698" y="3475433"/>
                  <a:pt x="11029511" y="3451721"/>
                  <a:pt x="11031442" y="3400159"/>
                </a:cubicBezTo>
                <a:cubicBezTo>
                  <a:pt x="11032818" y="3358523"/>
                  <a:pt x="11037230" y="3321850"/>
                  <a:pt x="10981533" y="3309166"/>
                </a:cubicBezTo>
                <a:cubicBezTo>
                  <a:pt x="10958372" y="3303927"/>
                  <a:pt x="10964990" y="3273873"/>
                  <a:pt x="10978225" y="3258982"/>
                </a:cubicBezTo>
                <a:cubicBezTo>
                  <a:pt x="11001938" y="3232512"/>
                  <a:pt x="11021514" y="3197219"/>
                  <a:pt x="11062322" y="3194737"/>
                </a:cubicBezTo>
                <a:cubicBezTo>
                  <a:pt x="11087138" y="3193084"/>
                  <a:pt x="11106164" y="3182053"/>
                  <a:pt x="11125742" y="3169370"/>
                </a:cubicBezTo>
                <a:cubicBezTo>
                  <a:pt x="11139802" y="3160269"/>
                  <a:pt x="11156622" y="3152550"/>
                  <a:pt x="11154968" y="3132974"/>
                </a:cubicBezTo>
                <a:cubicBezTo>
                  <a:pt x="11153315" y="3114223"/>
                  <a:pt x="11137046" y="3106503"/>
                  <a:pt x="11120502" y="3102642"/>
                </a:cubicBezTo>
                <a:cubicBezTo>
                  <a:pt x="11065355" y="3090235"/>
                  <a:pt x="11013518" y="3072037"/>
                  <a:pt x="10967470" y="3030401"/>
                </a:cubicBezTo>
                <a:cubicBezTo>
                  <a:pt x="10998076" y="3008342"/>
                  <a:pt x="11027304" y="2992350"/>
                  <a:pt x="11049914" y="2970015"/>
                </a:cubicBezTo>
                <a:cubicBezTo>
                  <a:pt x="11104509" y="2915972"/>
                  <a:pt x="10642106" y="2745845"/>
                  <a:pt x="10618944" y="2685183"/>
                </a:cubicBezTo>
                <a:cubicBezTo>
                  <a:pt x="10611775" y="2666432"/>
                  <a:pt x="10587235" y="2647132"/>
                  <a:pt x="10566830" y="2641617"/>
                </a:cubicBezTo>
                <a:cubicBezTo>
                  <a:pt x="10471151" y="2615699"/>
                  <a:pt x="10388156" y="2557518"/>
                  <a:pt x="10290271" y="2536011"/>
                </a:cubicBezTo>
                <a:cubicBezTo>
                  <a:pt x="10197900" y="2515607"/>
                  <a:pt x="10106908" y="2488309"/>
                  <a:pt x="10005715" y="2461288"/>
                </a:cubicBezTo>
                <a:cubicBezTo>
                  <a:pt x="10067754" y="2393457"/>
                  <a:pt x="10177772" y="2401454"/>
                  <a:pt x="10203414" y="2303568"/>
                </a:cubicBezTo>
                <a:cubicBezTo>
                  <a:pt x="10103324" y="2278201"/>
                  <a:pt x="9997996" y="2307154"/>
                  <a:pt x="9901487" y="2266895"/>
                </a:cubicBezTo>
                <a:cubicBezTo>
                  <a:pt x="9893216" y="2263312"/>
                  <a:pt x="9881910" y="2266895"/>
                  <a:pt x="9871984" y="2267999"/>
                </a:cubicBezTo>
                <a:cubicBezTo>
                  <a:pt x="9673181" y="2289506"/>
                  <a:pt x="9475204" y="2270758"/>
                  <a:pt x="9279158" y="2243734"/>
                </a:cubicBezTo>
                <a:cubicBezTo>
                  <a:pt x="8996808" y="2205133"/>
                  <a:pt x="8713354" y="2180592"/>
                  <a:pt x="8429350" y="2163219"/>
                </a:cubicBezTo>
                <a:cubicBezTo>
                  <a:pt x="8194701" y="2148882"/>
                  <a:pt x="7959502" y="2142541"/>
                  <a:pt x="7725955" y="2114967"/>
                </a:cubicBezTo>
                <a:cubicBezTo>
                  <a:pt x="7476142" y="2085464"/>
                  <a:pt x="7226605" y="2052100"/>
                  <a:pt x="6977065" y="2021218"/>
                </a:cubicBezTo>
                <a:cubicBezTo>
                  <a:pt x="6965761" y="2019839"/>
                  <a:pt x="6953283" y="2015496"/>
                  <a:pt x="6941221" y="201518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D2CA1FE-BDA9-4D04-BBAF-2B23674051AE}"/>
              </a:ext>
            </a:extLst>
          </p:cNvPr>
          <p:cNvSpPr>
            <a:spLocks noGrp="1"/>
          </p:cNvSpPr>
          <p:nvPr>
            <p:ph type="title"/>
          </p:nvPr>
        </p:nvSpPr>
        <p:spPr>
          <a:xfrm>
            <a:off x="554916" y="320984"/>
            <a:ext cx="11181347" cy="1259138"/>
          </a:xfrm>
        </p:spPr>
        <p:txBody>
          <a:bodyPr>
            <a:normAutofit/>
          </a:bodyPr>
          <a:lstStyle/>
          <a:p>
            <a:r>
              <a:rPr lang="x-none" sz="3600" b="1">
                <a:latin typeface="Arial"/>
                <a:cs typeface="Arial"/>
              </a:rPr>
              <a:t>Praksisemne - SEN004P</a:t>
            </a:r>
            <a:br>
              <a:rPr lang="x-none" b="1" dirty="0"/>
            </a:br>
            <a:endParaRPr lang="nb-NO" b="1">
              <a:cs typeface="Calibri Light"/>
            </a:endParaRPr>
          </a:p>
        </p:txBody>
      </p:sp>
      <p:sp>
        <p:nvSpPr>
          <p:cNvPr id="3" name="Content Placeholder 2">
            <a:extLst>
              <a:ext uri="{FF2B5EF4-FFF2-40B4-BE49-F238E27FC236}">
                <a16:creationId xmlns:a16="http://schemas.microsoft.com/office/drawing/2014/main" id="{794D9159-AE90-47C8-A0BF-4FF1AF7408FD}"/>
              </a:ext>
            </a:extLst>
          </p:cNvPr>
          <p:cNvSpPr>
            <a:spLocks noGrp="1"/>
          </p:cNvSpPr>
          <p:nvPr>
            <p:ph idx="1"/>
          </p:nvPr>
        </p:nvSpPr>
        <p:spPr>
          <a:xfrm>
            <a:off x="554916" y="1361999"/>
            <a:ext cx="6605339" cy="4211406"/>
          </a:xfrm>
        </p:spPr>
        <p:txBody>
          <a:bodyPr vert="horz" lIns="91440" tIns="45720" rIns="91440" bIns="45720" rtlCol="0" anchor="t">
            <a:normAutofit fontScale="92500"/>
          </a:bodyPr>
          <a:lstStyle/>
          <a:p>
            <a:pPr marL="0" indent="0">
              <a:lnSpc>
                <a:spcPct val="100000"/>
              </a:lnSpc>
              <a:spcBef>
                <a:spcPts val="0"/>
              </a:spcBef>
              <a:buNone/>
            </a:pPr>
            <a:r>
              <a:rPr lang="nb-NO" dirty="0">
                <a:latin typeface="Arial"/>
                <a:cs typeface="Arial"/>
              </a:rPr>
              <a:t>Praksisemne skal gi studentene innblikk i hvordan man arbeider med sosialt entreprenørskap og intraprenørskap i ulike kontekster; privat eller offentlig. </a:t>
            </a:r>
            <a:endParaRPr lang="nb-NO" dirty="0"/>
          </a:p>
          <a:p>
            <a:pPr marL="0" indent="0">
              <a:lnSpc>
                <a:spcPct val="100000"/>
              </a:lnSpc>
              <a:spcBef>
                <a:spcPts val="0"/>
              </a:spcBef>
              <a:buNone/>
            </a:pPr>
            <a:endParaRPr lang="nb-NO" dirty="0">
              <a:latin typeface="Arial"/>
              <a:cs typeface="Arial"/>
            </a:endParaRPr>
          </a:p>
          <a:p>
            <a:pPr marL="0" indent="0">
              <a:lnSpc>
                <a:spcPct val="100000"/>
              </a:lnSpc>
              <a:spcBef>
                <a:spcPts val="0"/>
              </a:spcBef>
              <a:buNone/>
            </a:pPr>
            <a:r>
              <a:rPr lang="nb-NO" dirty="0">
                <a:latin typeface="Arial"/>
                <a:cs typeface="Arial"/>
              </a:rPr>
              <a:t>Studentene skal få erfare hvordan sosiale entreprenører arbeider med å løse sosiale problemer og behov innenfor en annen organisering en den tradisjonelle offentlig virksomhets modell.</a:t>
            </a:r>
            <a:endParaRPr lang="nb-NO" dirty="0"/>
          </a:p>
          <a:p>
            <a:pPr marL="0" lvl="0" indent="0" algn="l" rtl="0">
              <a:lnSpc>
                <a:spcPct val="100000"/>
              </a:lnSpc>
              <a:spcBef>
                <a:spcPts val="1000"/>
              </a:spcBef>
              <a:spcAft>
                <a:spcPts val="0"/>
              </a:spcAft>
              <a:buClr>
                <a:schemeClr val="dk1"/>
              </a:buClr>
              <a:buSzPts val="2200"/>
              <a:buNone/>
            </a:pPr>
            <a:endParaRPr lang="nb-NO" sz="2000" dirty="0"/>
          </a:p>
        </p:txBody>
      </p:sp>
      <p:pic>
        <p:nvPicPr>
          <p:cNvPr id="4" name="Picture 3">
            <a:extLst>
              <a:ext uri="{FF2B5EF4-FFF2-40B4-BE49-F238E27FC236}">
                <a16:creationId xmlns:a16="http://schemas.microsoft.com/office/drawing/2014/main" id="{730FC33D-5576-4DBD-AB54-FF0524278D63}"/>
              </a:ext>
            </a:extLst>
          </p:cNvPr>
          <p:cNvPicPr>
            <a:picLocks noChangeAspect="1"/>
          </p:cNvPicPr>
          <p:nvPr/>
        </p:nvPicPr>
        <p:blipFill>
          <a:blip r:embed="rId3"/>
          <a:stretch>
            <a:fillRect/>
          </a:stretch>
        </p:blipFill>
        <p:spPr>
          <a:xfrm rot="10800000" flipH="1" flipV="1">
            <a:off x="8762633" y="3887171"/>
            <a:ext cx="2775284" cy="617500"/>
          </a:xfrm>
          <a:prstGeom prst="rect">
            <a:avLst/>
          </a:prstGeom>
        </p:spPr>
      </p:pic>
      <p:pic>
        <p:nvPicPr>
          <p:cNvPr id="1026" name="Picture 2">
            <a:extLst>
              <a:ext uri="{FF2B5EF4-FFF2-40B4-BE49-F238E27FC236}">
                <a16:creationId xmlns:a16="http://schemas.microsoft.com/office/drawing/2014/main" id="{3B68C09D-C6C3-455B-9567-CC4082C53B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9990" y="1163823"/>
            <a:ext cx="3139158" cy="1978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23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2CA1FE-BDA9-4D04-BBAF-2B23674051AE}"/>
              </a:ext>
            </a:extLst>
          </p:cNvPr>
          <p:cNvSpPr>
            <a:spLocks noGrp="1"/>
          </p:cNvSpPr>
          <p:nvPr>
            <p:ph type="title"/>
          </p:nvPr>
        </p:nvSpPr>
        <p:spPr>
          <a:xfrm>
            <a:off x="838200" y="556337"/>
            <a:ext cx="6797405" cy="1651404"/>
          </a:xfrm>
        </p:spPr>
        <p:txBody>
          <a:bodyPr>
            <a:normAutofit/>
          </a:bodyPr>
          <a:lstStyle/>
          <a:p>
            <a:r>
              <a:rPr lang="x-none" sz="4000" b="1">
                <a:latin typeface="Arial"/>
                <a:cs typeface="Arial"/>
              </a:rPr>
              <a:t>Prosjektemne - SEN005P</a:t>
            </a:r>
            <a:br>
              <a:rPr lang="x-none" sz="4000" b="1"/>
            </a:br>
            <a:endParaRPr lang="nb-NO" sz="4000" b="1">
              <a:cs typeface="Calibri Light"/>
            </a:endParaRPr>
          </a:p>
        </p:txBody>
      </p:sp>
      <p:sp>
        <p:nvSpPr>
          <p:cNvPr id="3" name="Content Placeholder 2">
            <a:extLst>
              <a:ext uri="{FF2B5EF4-FFF2-40B4-BE49-F238E27FC236}">
                <a16:creationId xmlns:a16="http://schemas.microsoft.com/office/drawing/2014/main" id="{794D9159-AE90-47C8-A0BF-4FF1AF7408FD}"/>
              </a:ext>
            </a:extLst>
          </p:cNvPr>
          <p:cNvSpPr>
            <a:spLocks noGrp="1"/>
          </p:cNvSpPr>
          <p:nvPr>
            <p:ph idx="1"/>
          </p:nvPr>
        </p:nvSpPr>
        <p:spPr>
          <a:xfrm>
            <a:off x="838200" y="1657350"/>
            <a:ext cx="6797405" cy="4463364"/>
          </a:xfrm>
        </p:spPr>
        <p:txBody>
          <a:bodyPr vert="horz" lIns="91440" tIns="45720" rIns="91440" bIns="45720" rtlCol="0">
            <a:normAutofit/>
          </a:bodyPr>
          <a:lstStyle/>
          <a:p>
            <a:pPr marL="0" indent="0">
              <a:spcBef>
                <a:spcPts val="0"/>
              </a:spcBef>
              <a:buNone/>
            </a:pPr>
            <a:r>
              <a:rPr lang="nb-NO" sz="2400" dirty="0">
                <a:latin typeface="Arial"/>
                <a:cs typeface="Arial"/>
              </a:rPr>
              <a:t>Emnet skal gi en praktisk innføring og erfaring i hvordan planlegge, arbeide med og rapportere sosiale entreprenørskapsprosjekter, inklusiv hvordan involvere samarbeidspartnere og brukere.</a:t>
            </a:r>
            <a:endParaRPr lang="nb-NO" sz="2400" dirty="0">
              <a:latin typeface="Calibri" panose="020F0502020204030204"/>
              <a:cs typeface="Calibri" panose="020F0502020204030204"/>
            </a:endParaRPr>
          </a:p>
          <a:p>
            <a:pPr marL="0" indent="0">
              <a:spcBef>
                <a:spcPts val="0"/>
              </a:spcBef>
              <a:buNone/>
            </a:pPr>
            <a:endParaRPr lang="nb-NO" sz="2400" dirty="0">
              <a:latin typeface="Arial"/>
              <a:cs typeface="Arial"/>
            </a:endParaRPr>
          </a:p>
          <a:p>
            <a:pPr marL="0" indent="0">
              <a:spcBef>
                <a:spcPts val="0"/>
              </a:spcBef>
              <a:buNone/>
            </a:pPr>
            <a:r>
              <a:rPr lang="nb-NO" sz="2400" dirty="0">
                <a:latin typeface="Arial"/>
                <a:cs typeface="Arial"/>
              </a:rPr>
              <a:t>Strategisk tenkning og kritisk refleksjon er viktige elementer for å utvikle forståelsen til studentene. Kunnskap om og forståelse av hvordan man må forholde seg til rammebetingelser er også en sentral del av dette emnet.</a:t>
            </a:r>
            <a:endParaRPr lang="nb-NO" sz="2400" dirty="0">
              <a:cs typeface="Calibri"/>
            </a:endParaRPr>
          </a:p>
          <a:p>
            <a:pPr marL="0" lvl="0" indent="0" rtl="0">
              <a:spcBef>
                <a:spcPts val="1000"/>
              </a:spcBef>
              <a:spcAft>
                <a:spcPts val="0"/>
              </a:spcAft>
              <a:buClr>
                <a:schemeClr val="dk1"/>
              </a:buClr>
              <a:buSzPts val="2200"/>
              <a:buNone/>
            </a:pPr>
            <a:endParaRPr lang="nb-NO" sz="2000" dirty="0"/>
          </a:p>
        </p:txBody>
      </p:sp>
      <p:pic>
        <p:nvPicPr>
          <p:cNvPr id="1026" name="Picture 2">
            <a:extLst>
              <a:ext uri="{FF2B5EF4-FFF2-40B4-BE49-F238E27FC236}">
                <a16:creationId xmlns:a16="http://schemas.microsoft.com/office/drawing/2014/main" id="{3B68C09D-C6C3-455B-9567-CC4082C53B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97556" y="1014993"/>
            <a:ext cx="3995623" cy="25172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30FC33D-5576-4DBD-AB54-FF0524278D63}"/>
              </a:ext>
            </a:extLst>
          </p:cNvPr>
          <p:cNvPicPr>
            <a:picLocks noChangeAspect="1"/>
          </p:cNvPicPr>
          <p:nvPr/>
        </p:nvPicPr>
        <p:blipFill>
          <a:blip r:embed="rId4"/>
          <a:stretch>
            <a:fillRect/>
          </a:stretch>
        </p:blipFill>
        <p:spPr>
          <a:xfrm rot="10800000" flipH="1" flipV="1">
            <a:off x="7997556" y="4466944"/>
            <a:ext cx="3995623" cy="889025"/>
          </a:xfrm>
          <a:prstGeom prst="rect">
            <a:avLst/>
          </a:prstGeom>
        </p:spPr>
      </p:pic>
      <p:cxnSp>
        <p:nvCxnSpPr>
          <p:cNvPr id="6" name="Rett linje 5">
            <a:extLst>
              <a:ext uri="{FF2B5EF4-FFF2-40B4-BE49-F238E27FC236}">
                <a16:creationId xmlns:a16="http://schemas.microsoft.com/office/drawing/2014/main" id="{5A599920-67CD-7D54-A4A3-1BF5FE13EF3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231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2CA1FE-BDA9-4D04-BBAF-2B23674051AE}"/>
              </a:ext>
            </a:extLst>
          </p:cNvPr>
          <p:cNvSpPr>
            <a:spLocks noGrp="1"/>
          </p:cNvSpPr>
          <p:nvPr>
            <p:ph type="title"/>
          </p:nvPr>
        </p:nvSpPr>
        <p:spPr>
          <a:xfrm>
            <a:off x="612648" y="365125"/>
            <a:ext cx="6986015" cy="1776484"/>
          </a:xfrm>
        </p:spPr>
        <p:txBody>
          <a:bodyPr anchor="b">
            <a:normAutofit/>
          </a:bodyPr>
          <a:lstStyle/>
          <a:p>
            <a:r>
              <a:rPr lang="nb-NO" sz="5400" b="1" dirty="0"/>
              <a:t>Læringsaktiviteter og studentmedvirkning</a:t>
            </a:r>
          </a:p>
        </p:txBody>
      </p:sp>
      <p:pic>
        <p:nvPicPr>
          <p:cNvPr id="6" name="Bilde 5">
            <a:extLst>
              <a:ext uri="{FF2B5EF4-FFF2-40B4-BE49-F238E27FC236}">
                <a16:creationId xmlns:a16="http://schemas.microsoft.com/office/drawing/2014/main" id="{97DC704A-55E4-4B1F-BD69-13070296C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9409" y="849483"/>
            <a:ext cx="3532036" cy="715236"/>
          </a:xfrm>
          <a:prstGeom prst="rect">
            <a:avLst/>
          </a:prstGeom>
        </p:spPr>
      </p:pic>
      <p:sp>
        <p:nvSpPr>
          <p:cNvPr id="23" name="sketch line">
            <a:extLst>
              <a:ext uri="{FF2B5EF4-FFF2-40B4-BE49-F238E27FC236}">
                <a16:creationId xmlns:a16="http://schemas.microsoft.com/office/drawing/2014/main" id="{75F6FDB4-2351-48C2-A863-2364A023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4D9159-AE90-47C8-A0BF-4FF1AF7408FD}"/>
              </a:ext>
            </a:extLst>
          </p:cNvPr>
          <p:cNvSpPr>
            <a:spLocks noGrp="1"/>
          </p:cNvSpPr>
          <p:nvPr>
            <p:ph idx="1"/>
          </p:nvPr>
        </p:nvSpPr>
        <p:spPr>
          <a:xfrm>
            <a:off x="612648" y="2504819"/>
            <a:ext cx="6986016" cy="3672144"/>
          </a:xfrm>
        </p:spPr>
        <p:txBody>
          <a:bodyPr vert="horz" lIns="91440" tIns="45720" rIns="91440" bIns="45720" rtlCol="0">
            <a:normAutofit/>
          </a:bodyPr>
          <a:lstStyle/>
          <a:p>
            <a:pPr marL="228600" lvl="0" indent="-228600" rtl="0">
              <a:spcBef>
                <a:spcPts val="0"/>
              </a:spcBef>
              <a:spcAft>
                <a:spcPts val="0"/>
              </a:spcAft>
              <a:buClr>
                <a:srgbClr val="000000"/>
              </a:buClr>
              <a:buSzPts val="2400"/>
              <a:buChar char="•"/>
            </a:pPr>
            <a:r>
              <a:rPr lang="nb-NO" sz="2200"/>
              <a:t>Ukentlige forelesninger og webinarer</a:t>
            </a:r>
            <a:endParaRPr lang="nb-NO" sz="2200">
              <a:cs typeface="Calibri"/>
            </a:endParaRPr>
          </a:p>
          <a:p>
            <a:pPr>
              <a:spcBef>
                <a:spcPts val="0"/>
              </a:spcBef>
              <a:buClr>
                <a:srgbClr val="000000"/>
              </a:buClr>
              <a:buSzPts val="2400"/>
            </a:pPr>
            <a:r>
              <a:rPr lang="nb-NO" sz="2200">
                <a:cs typeface="Calibri"/>
              </a:rPr>
              <a:t>Muligheter for å møte i klasserom til undervisning</a:t>
            </a:r>
            <a:endParaRPr lang="nb-NO" sz="2200"/>
          </a:p>
          <a:p>
            <a:pPr>
              <a:spcBef>
                <a:spcPts val="0"/>
              </a:spcBef>
              <a:buClr>
                <a:srgbClr val="000000"/>
              </a:buClr>
              <a:buSzPts val="2400"/>
            </a:pPr>
            <a:r>
              <a:rPr lang="nb-NO" sz="2200"/>
              <a:t>2 x ukesamling per semester</a:t>
            </a:r>
            <a:endParaRPr lang="nb-NO" sz="2200">
              <a:cs typeface="Calibri"/>
            </a:endParaRPr>
          </a:p>
          <a:p>
            <a:pPr marL="228600" lvl="0" indent="-228600" rtl="0">
              <a:spcBef>
                <a:spcPts val="0"/>
              </a:spcBef>
              <a:spcAft>
                <a:spcPts val="0"/>
              </a:spcAft>
              <a:buClr>
                <a:srgbClr val="000000"/>
              </a:buClr>
              <a:buSzPts val="2400"/>
              <a:buChar char="•"/>
            </a:pPr>
            <a:r>
              <a:rPr lang="nb-NO" sz="2200"/>
              <a:t>Veiledningsmøter med skolekontakt</a:t>
            </a:r>
            <a:endParaRPr lang="nb-NO" sz="2200">
              <a:cs typeface="Calibri"/>
            </a:endParaRPr>
          </a:p>
          <a:p>
            <a:pPr marL="228600" lvl="0" indent="-228600" rtl="0">
              <a:spcBef>
                <a:spcPts val="0"/>
              </a:spcBef>
              <a:spcAft>
                <a:spcPts val="0"/>
              </a:spcAft>
              <a:buClr>
                <a:srgbClr val="000000"/>
              </a:buClr>
              <a:buSzPts val="2400"/>
              <a:buChar char="•"/>
            </a:pPr>
            <a:r>
              <a:rPr lang="nb-NO" sz="2200"/>
              <a:t>Studentråd – 3 møter i løpet av semesteret</a:t>
            </a:r>
            <a:endParaRPr lang="nb-NO" sz="2200">
              <a:cs typeface="Calibri"/>
            </a:endParaRPr>
          </a:p>
          <a:p>
            <a:pPr marL="228600" lvl="0" indent="-228600" rtl="0">
              <a:spcBef>
                <a:spcPts val="0"/>
              </a:spcBef>
              <a:spcAft>
                <a:spcPts val="0"/>
              </a:spcAft>
              <a:buClr>
                <a:srgbClr val="000000"/>
              </a:buClr>
              <a:buSzPts val="2400"/>
              <a:buChar char="•"/>
            </a:pPr>
            <a:r>
              <a:rPr lang="nb-NO" sz="2200"/>
              <a:t>Praksisveilederseminar for praksisveiledere</a:t>
            </a:r>
            <a:endParaRPr lang="nb-NO" sz="2200">
              <a:cs typeface="Calibri"/>
            </a:endParaRPr>
          </a:p>
          <a:p>
            <a:pPr marL="228600" lvl="0" indent="-228600" rtl="0">
              <a:spcBef>
                <a:spcPts val="0"/>
              </a:spcBef>
              <a:spcAft>
                <a:spcPts val="0"/>
              </a:spcAft>
              <a:buClr>
                <a:srgbClr val="000000"/>
              </a:buClr>
              <a:buSzPts val="2400"/>
              <a:buChar char="•"/>
            </a:pPr>
            <a:r>
              <a:rPr lang="nb-NO" sz="2200"/>
              <a:t>Semesteravslutning i desember</a:t>
            </a:r>
            <a:endParaRPr lang="nb-NO" sz="2200">
              <a:cs typeface="Calibri"/>
            </a:endParaRPr>
          </a:p>
          <a:p>
            <a:pPr marL="228600" lvl="0" indent="-228600" rtl="0">
              <a:spcBef>
                <a:spcPts val="0"/>
              </a:spcBef>
              <a:spcAft>
                <a:spcPts val="0"/>
              </a:spcAft>
              <a:buClr>
                <a:srgbClr val="000000"/>
              </a:buClr>
              <a:buSzPts val="2400"/>
              <a:buChar char="•"/>
            </a:pPr>
            <a:r>
              <a:rPr lang="nb-NO" sz="2200"/>
              <a:t>Tilgang til undervisningslokale og grupperom i Trondheim</a:t>
            </a:r>
            <a:endParaRPr lang="nb-NO" sz="2200">
              <a:cs typeface="Calibri"/>
            </a:endParaRPr>
          </a:p>
          <a:p>
            <a:pPr marL="228600" lvl="0" indent="-228600" rtl="0">
              <a:spcBef>
                <a:spcPts val="0"/>
              </a:spcBef>
              <a:spcAft>
                <a:spcPts val="0"/>
              </a:spcAft>
              <a:buClr>
                <a:srgbClr val="000000"/>
              </a:buClr>
              <a:buSzPts val="2400"/>
              <a:buChar char="•"/>
            </a:pPr>
            <a:r>
              <a:rPr lang="nb-NO" sz="2200"/>
              <a:t>Åpent digitalt undervisningsrom</a:t>
            </a:r>
            <a:endParaRPr lang="nb-NO" sz="2200">
              <a:cs typeface="Calibri"/>
            </a:endParaRPr>
          </a:p>
          <a:p>
            <a:pPr>
              <a:spcBef>
                <a:spcPts val="0"/>
              </a:spcBef>
              <a:buClr>
                <a:srgbClr val="000000"/>
              </a:buClr>
              <a:buSzPts val="2400"/>
            </a:pPr>
            <a:r>
              <a:rPr lang="nb-NO" sz="2200"/>
              <a:t>Studieavslutning i juni </a:t>
            </a:r>
            <a:endParaRPr lang="nb-NO" sz="2200">
              <a:cs typeface="Calibri"/>
            </a:endParaRPr>
          </a:p>
          <a:p>
            <a:pPr marL="228600" lvl="0" indent="-101600" rtl="0">
              <a:spcBef>
                <a:spcPts val="1000"/>
              </a:spcBef>
              <a:spcAft>
                <a:spcPts val="0"/>
              </a:spcAft>
              <a:buClr>
                <a:schemeClr val="dk1"/>
              </a:buClr>
              <a:buSzPts val="2000"/>
              <a:buNone/>
            </a:pPr>
            <a:endParaRPr lang="nb-NO" sz="2200">
              <a:cs typeface="Calibri"/>
            </a:endParaRPr>
          </a:p>
          <a:p>
            <a:pPr marL="0" indent="0">
              <a:buNone/>
            </a:pPr>
            <a:endParaRPr lang="nb-NO" sz="2200"/>
          </a:p>
        </p:txBody>
      </p:sp>
      <p:pic>
        <p:nvPicPr>
          <p:cNvPr id="15" name="Bilde 14">
            <a:extLst>
              <a:ext uri="{FF2B5EF4-FFF2-40B4-BE49-F238E27FC236}">
                <a16:creationId xmlns:a16="http://schemas.microsoft.com/office/drawing/2014/main" id="{48F10B42-F889-49B6-9148-0756E1CD7814}"/>
              </a:ext>
            </a:extLst>
          </p:cNvPr>
          <p:cNvPicPr>
            <a:picLocks noChangeAspect="1"/>
          </p:cNvPicPr>
          <p:nvPr/>
        </p:nvPicPr>
        <p:blipFill rotWithShape="1">
          <a:blip r:embed="rId4">
            <a:extLst>
              <a:ext uri="{28A0092B-C50C-407E-A947-70E740481C1C}">
                <a14:useLocalDpi xmlns:a14="http://schemas.microsoft.com/office/drawing/2010/main" val="0"/>
              </a:ext>
            </a:extLst>
          </a:blip>
          <a:srcRect t="25825" r="2745"/>
          <a:stretch/>
        </p:blipFill>
        <p:spPr>
          <a:xfrm>
            <a:off x="8494043" y="2310086"/>
            <a:ext cx="3304495" cy="1890220"/>
          </a:xfrm>
          <a:prstGeom prst="rect">
            <a:avLst/>
          </a:prstGeom>
        </p:spPr>
      </p:pic>
      <p:pic>
        <p:nvPicPr>
          <p:cNvPr id="5" name="Bilde 4">
            <a:extLst>
              <a:ext uri="{FF2B5EF4-FFF2-40B4-BE49-F238E27FC236}">
                <a16:creationId xmlns:a16="http://schemas.microsoft.com/office/drawing/2014/main" id="{59FB698A-399A-4F99-9D16-4C2CB98A3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6095" y="4197760"/>
            <a:ext cx="3360391" cy="1890220"/>
          </a:xfrm>
          <a:prstGeom prst="rect">
            <a:avLst/>
          </a:prstGeom>
        </p:spPr>
      </p:pic>
      <p:cxnSp>
        <p:nvCxnSpPr>
          <p:cNvPr id="7" name="Rett linje 6">
            <a:extLst>
              <a:ext uri="{FF2B5EF4-FFF2-40B4-BE49-F238E27FC236}">
                <a16:creationId xmlns:a16="http://schemas.microsoft.com/office/drawing/2014/main" id="{0BFBE459-70C1-E5FA-59FE-194EA5D6EF9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544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55">
            <a:extLst>
              <a:ext uri="{FF2B5EF4-FFF2-40B4-BE49-F238E27FC236}">
                <a16:creationId xmlns:a16="http://schemas.microsoft.com/office/drawing/2014/main" id="{70974B75-0842-4B76-957F-0E0C736A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2CA1FE-BDA9-4D04-BBAF-2B23674051AE}"/>
              </a:ext>
            </a:extLst>
          </p:cNvPr>
          <p:cNvSpPr>
            <a:spLocks noGrp="1"/>
          </p:cNvSpPr>
          <p:nvPr>
            <p:ph type="title"/>
          </p:nvPr>
        </p:nvSpPr>
        <p:spPr>
          <a:xfrm>
            <a:off x="285750" y="-5349"/>
            <a:ext cx="9418319" cy="1330841"/>
          </a:xfrm>
        </p:spPr>
        <p:txBody>
          <a:bodyPr>
            <a:normAutofit/>
          </a:bodyPr>
          <a:lstStyle/>
          <a:p>
            <a:r>
              <a:rPr lang="nb-NO" b="1" dirty="0">
                <a:solidFill>
                  <a:schemeClr val="tx1">
                    <a:lumMod val="85000"/>
                    <a:lumOff val="15000"/>
                  </a:schemeClr>
                </a:solidFill>
                <a:latin typeface="Arial" panose="020B0604020202020204" pitchFamily="34" charset="0"/>
                <a:cs typeface="Arial" panose="020B0604020202020204" pitchFamily="34" charset="0"/>
              </a:rPr>
              <a:t>Omfang undervisning og praksis</a:t>
            </a:r>
          </a:p>
        </p:txBody>
      </p:sp>
      <p:sp>
        <p:nvSpPr>
          <p:cNvPr id="69" name="Content Placeholder 2">
            <a:extLst>
              <a:ext uri="{FF2B5EF4-FFF2-40B4-BE49-F238E27FC236}">
                <a16:creationId xmlns:a16="http://schemas.microsoft.com/office/drawing/2014/main" id="{794D9159-AE90-47C8-A0BF-4FF1AF7408FD}"/>
              </a:ext>
            </a:extLst>
          </p:cNvPr>
          <p:cNvSpPr>
            <a:spLocks noGrp="1"/>
          </p:cNvSpPr>
          <p:nvPr>
            <p:ph idx="1"/>
          </p:nvPr>
        </p:nvSpPr>
        <p:spPr>
          <a:xfrm>
            <a:off x="455246" y="1124629"/>
            <a:ext cx="8151184" cy="5217443"/>
          </a:xfrm>
        </p:spPr>
        <p:txBody>
          <a:bodyPr vert="horz" lIns="91440" tIns="45720" rIns="91440" bIns="45720" rtlCol="0" anchor="t">
            <a:noAutofit/>
          </a:bodyPr>
          <a:lstStyle/>
          <a:p>
            <a:pPr marL="0" lvl="0" indent="0" rtl="0">
              <a:spcBef>
                <a:spcPts val="1000"/>
              </a:spcBef>
              <a:spcAft>
                <a:spcPts val="0"/>
              </a:spcAft>
              <a:buClr>
                <a:schemeClr val="dk1"/>
              </a:buClr>
              <a:buSzPts val="2220"/>
              <a:buNone/>
            </a:pPr>
            <a:r>
              <a:rPr lang="nb-NO" sz="2000" dirty="0">
                <a:solidFill>
                  <a:schemeClr val="tx1">
                    <a:lumMod val="85000"/>
                    <a:lumOff val="15000"/>
                  </a:schemeClr>
                </a:solidFill>
              </a:rPr>
              <a:t>Utdanningen gir totalt 60 studiepoeng. Dette innebærer totalt 1500 arbeidstimer. Undervisningen foregår primært via nett, med mulighet for fysisk oppmøte i undervisningslokalene i Trondheim.</a:t>
            </a:r>
          </a:p>
          <a:p>
            <a:pPr marL="0" lvl="0" indent="0" rtl="0">
              <a:spcBef>
                <a:spcPts val="1000"/>
              </a:spcBef>
              <a:spcAft>
                <a:spcPts val="0"/>
              </a:spcAft>
              <a:buClr>
                <a:schemeClr val="dk1"/>
              </a:buClr>
              <a:buSzPts val="2220"/>
              <a:buNone/>
            </a:pPr>
            <a:endParaRPr lang="nb-NO" sz="2000" dirty="0">
              <a:solidFill>
                <a:schemeClr val="tx1">
                  <a:lumMod val="85000"/>
                  <a:lumOff val="15000"/>
                </a:schemeClr>
              </a:solidFill>
              <a:cs typeface="Calibri"/>
            </a:endParaRPr>
          </a:p>
          <a:p>
            <a:pPr marL="0" lvl="0" indent="0" rtl="0">
              <a:spcBef>
                <a:spcPts val="0"/>
              </a:spcBef>
              <a:spcAft>
                <a:spcPts val="0"/>
              </a:spcAft>
              <a:buClr>
                <a:schemeClr val="dk1"/>
              </a:buClr>
              <a:buSzPts val="2220"/>
              <a:buNone/>
            </a:pPr>
            <a:r>
              <a:rPr lang="nb-NO" sz="2000" b="1" dirty="0">
                <a:solidFill>
                  <a:schemeClr val="tx1">
                    <a:lumMod val="85000"/>
                    <a:lumOff val="15000"/>
                  </a:schemeClr>
                </a:solidFill>
              </a:rPr>
              <a:t>Undervisning</a:t>
            </a:r>
            <a:endParaRPr lang="nb-NO" sz="2000" b="1" dirty="0">
              <a:solidFill>
                <a:schemeClr val="tx1">
                  <a:lumMod val="85000"/>
                  <a:lumOff val="15000"/>
                </a:schemeClr>
              </a:solidFill>
              <a:cs typeface="Calibri"/>
            </a:endParaRPr>
          </a:p>
          <a:p>
            <a:pPr>
              <a:spcBef>
                <a:spcPts val="0"/>
              </a:spcBef>
              <a:buClr>
                <a:schemeClr val="dk1"/>
              </a:buClr>
              <a:buSzPts val="2220"/>
            </a:pPr>
            <a:r>
              <a:rPr lang="nb-NO" sz="2000" dirty="0">
                <a:solidFill>
                  <a:schemeClr val="tx1">
                    <a:lumMod val="85000"/>
                    <a:lumOff val="15000"/>
                  </a:schemeClr>
                </a:solidFill>
              </a:rPr>
              <a:t>2 x 45 min forelesning på tirsdag via Zoom</a:t>
            </a:r>
            <a:endParaRPr lang="nb-NO" sz="2000" dirty="0">
              <a:solidFill>
                <a:schemeClr val="tx1">
                  <a:lumMod val="85000"/>
                  <a:lumOff val="15000"/>
                </a:schemeClr>
              </a:solidFill>
              <a:cs typeface="Calibri"/>
            </a:endParaRPr>
          </a:p>
          <a:p>
            <a:pPr>
              <a:spcBef>
                <a:spcPts val="0"/>
              </a:spcBef>
              <a:buClr>
                <a:schemeClr val="dk1"/>
              </a:buClr>
              <a:buSzPts val="2220"/>
            </a:pPr>
            <a:r>
              <a:rPr lang="nb-NO" sz="2000" dirty="0">
                <a:solidFill>
                  <a:schemeClr val="tx1">
                    <a:lumMod val="85000"/>
                    <a:lumOff val="15000"/>
                  </a:schemeClr>
                </a:solidFill>
              </a:rPr>
              <a:t>2 x 45 min </a:t>
            </a:r>
            <a:r>
              <a:rPr lang="nb-NO" sz="2000" dirty="0" err="1">
                <a:solidFill>
                  <a:schemeClr val="tx1">
                    <a:lumMod val="85000"/>
                    <a:lumOff val="15000"/>
                  </a:schemeClr>
                </a:solidFill>
              </a:rPr>
              <a:t>webinar</a:t>
            </a:r>
            <a:r>
              <a:rPr lang="nb-NO" sz="2000" dirty="0">
                <a:solidFill>
                  <a:schemeClr val="tx1">
                    <a:lumMod val="85000"/>
                    <a:lumOff val="15000"/>
                  </a:schemeClr>
                </a:solidFill>
              </a:rPr>
              <a:t> på onsdag via Zoom</a:t>
            </a:r>
            <a:endParaRPr lang="nb-NO" sz="2000" dirty="0">
              <a:solidFill>
                <a:schemeClr val="tx1">
                  <a:lumMod val="85000"/>
                  <a:lumOff val="15000"/>
                </a:schemeClr>
              </a:solidFill>
              <a:cs typeface="Calibri"/>
            </a:endParaRPr>
          </a:p>
          <a:p>
            <a:pPr>
              <a:spcBef>
                <a:spcPts val="0"/>
              </a:spcBef>
              <a:buClr>
                <a:schemeClr val="dk1"/>
              </a:buClr>
              <a:buSzPts val="2220"/>
            </a:pPr>
            <a:r>
              <a:rPr lang="nb-NO" sz="2000" dirty="0">
                <a:solidFill>
                  <a:schemeClr val="tx1">
                    <a:lumMod val="85000"/>
                    <a:lumOff val="15000"/>
                  </a:schemeClr>
                </a:solidFill>
              </a:rPr>
              <a:t>2 x ukesamling per semester (ukeundervisning mandag til fredag, </a:t>
            </a:r>
            <a:br>
              <a:rPr lang="nb-NO" sz="2000" dirty="0"/>
            </a:br>
            <a:r>
              <a:rPr lang="nb-NO" sz="2000" dirty="0">
                <a:solidFill>
                  <a:schemeClr val="tx1">
                    <a:lumMod val="85000"/>
                    <a:lumOff val="15000"/>
                  </a:schemeClr>
                </a:solidFill>
              </a:rPr>
              <a:t>ca. kl. 9-15)</a:t>
            </a:r>
          </a:p>
          <a:p>
            <a:pPr>
              <a:spcBef>
                <a:spcPts val="0"/>
              </a:spcBef>
              <a:buClr>
                <a:schemeClr val="dk1"/>
              </a:buClr>
              <a:buSzPts val="2220"/>
            </a:pPr>
            <a:endParaRPr lang="nb-NO" sz="2000" dirty="0">
              <a:solidFill>
                <a:schemeClr val="tx1">
                  <a:lumMod val="85000"/>
                  <a:lumOff val="15000"/>
                </a:schemeClr>
              </a:solidFill>
              <a:cs typeface="Calibri"/>
            </a:endParaRPr>
          </a:p>
          <a:p>
            <a:pPr marL="0" lvl="0" indent="0" rtl="0">
              <a:spcBef>
                <a:spcPts val="0"/>
              </a:spcBef>
              <a:spcAft>
                <a:spcPts val="0"/>
              </a:spcAft>
              <a:buClr>
                <a:schemeClr val="dk1"/>
              </a:buClr>
              <a:buSzPts val="2220"/>
              <a:buNone/>
            </a:pPr>
            <a:r>
              <a:rPr lang="nb-NO" sz="2000" b="1" dirty="0">
                <a:solidFill>
                  <a:schemeClr val="tx1">
                    <a:lumMod val="85000"/>
                    <a:lumOff val="15000"/>
                  </a:schemeClr>
                </a:solidFill>
              </a:rPr>
              <a:t>Praksis/prosjekt</a:t>
            </a:r>
            <a:endParaRPr lang="nb-NO" sz="2000" b="1" dirty="0">
              <a:solidFill>
                <a:schemeClr val="tx1">
                  <a:lumMod val="85000"/>
                  <a:lumOff val="15000"/>
                </a:schemeClr>
              </a:solidFill>
              <a:cs typeface="Calibri"/>
            </a:endParaRPr>
          </a:p>
          <a:p>
            <a:pPr>
              <a:spcBef>
                <a:spcPts val="0"/>
              </a:spcBef>
              <a:buClr>
                <a:schemeClr val="dk1"/>
              </a:buClr>
              <a:buSzPts val="2220"/>
            </a:pPr>
            <a:r>
              <a:rPr lang="nb-NO" sz="2000" dirty="0">
                <a:solidFill>
                  <a:schemeClr val="tx1">
                    <a:lumMod val="85000"/>
                    <a:lumOff val="15000"/>
                  </a:schemeClr>
                </a:solidFill>
              </a:rPr>
              <a:t>270 timer fordelt på 12 uker pr. semester</a:t>
            </a:r>
            <a:endParaRPr lang="nb-NO" sz="2000" dirty="0">
              <a:solidFill>
                <a:schemeClr val="tx1">
                  <a:lumMod val="85000"/>
                  <a:lumOff val="15000"/>
                </a:schemeClr>
              </a:solidFill>
              <a:cs typeface="Calibri"/>
            </a:endParaRPr>
          </a:p>
          <a:p>
            <a:pPr>
              <a:spcBef>
                <a:spcPts val="0"/>
              </a:spcBef>
              <a:buClr>
                <a:schemeClr val="dk1"/>
              </a:buClr>
              <a:buSzPts val="2220"/>
            </a:pPr>
            <a:r>
              <a:rPr lang="nb-NO" sz="2000" dirty="0">
                <a:solidFill>
                  <a:schemeClr val="tx1">
                    <a:lumMod val="85000"/>
                    <a:lumOff val="15000"/>
                  </a:schemeClr>
                </a:solidFill>
              </a:rPr>
              <a:t>ca. 24,5 timer pr. uke fortrinnsvis mandag, onsdag og torsdag</a:t>
            </a:r>
            <a:endParaRPr lang="nb-NO" sz="2000" dirty="0">
              <a:solidFill>
                <a:schemeClr val="tx1">
                  <a:lumMod val="85000"/>
                  <a:lumOff val="15000"/>
                </a:schemeClr>
              </a:solidFill>
              <a:cs typeface="Calibri"/>
            </a:endParaRPr>
          </a:p>
          <a:p>
            <a:pPr>
              <a:spcBef>
                <a:spcPts val="0"/>
              </a:spcBef>
              <a:buClr>
                <a:schemeClr val="dk1"/>
              </a:buClr>
              <a:buSzPts val="2220"/>
            </a:pPr>
            <a:r>
              <a:rPr lang="nb-NO" sz="2000" dirty="0">
                <a:solidFill>
                  <a:schemeClr val="tx1">
                    <a:lumMod val="85000"/>
                    <a:lumOff val="15000"/>
                  </a:schemeClr>
                </a:solidFill>
              </a:rPr>
              <a:t>1 oppstartsamtale og 2 vurderingssamtaler underveis i emnet med praksisveileder, skoleveileder og student</a:t>
            </a:r>
            <a:endParaRPr lang="nb-NO" sz="2000" dirty="0">
              <a:solidFill>
                <a:schemeClr val="tx1">
                  <a:lumMod val="85000"/>
                  <a:lumOff val="15000"/>
                </a:schemeClr>
              </a:solidFill>
              <a:cs typeface="Calibri"/>
            </a:endParaRPr>
          </a:p>
          <a:p>
            <a:pPr>
              <a:spcBef>
                <a:spcPts val="0"/>
              </a:spcBef>
              <a:buClr>
                <a:schemeClr val="dk1"/>
              </a:buClr>
              <a:buSzPts val="2220"/>
            </a:pPr>
            <a:r>
              <a:rPr lang="nb-NO" sz="2000" dirty="0">
                <a:solidFill>
                  <a:schemeClr val="tx1">
                    <a:lumMod val="85000"/>
                    <a:lumOff val="15000"/>
                  </a:schemeClr>
                </a:solidFill>
              </a:rPr>
              <a:t>Mulighet at arbeidsplass kan bli godkjent som praksisplass</a:t>
            </a:r>
            <a:endParaRPr lang="nb-NO" sz="2000" dirty="0">
              <a:solidFill>
                <a:schemeClr val="tx1">
                  <a:lumMod val="85000"/>
                  <a:lumOff val="15000"/>
                </a:schemeClr>
              </a:solidFill>
              <a:cs typeface="Calibri"/>
            </a:endParaRPr>
          </a:p>
        </p:txBody>
      </p:sp>
      <p:sp>
        <p:nvSpPr>
          <p:cNvPr id="70" name="Freeform: Shape 57">
            <a:extLst>
              <a:ext uri="{FF2B5EF4-FFF2-40B4-BE49-F238E27FC236}">
                <a16:creationId xmlns:a16="http://schemas.microsoft.com/office/drawing/2014/main" id="{72E29C87-9572-491A-BB3F-FB4640339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0600" y="0"/>
            <a:ext cx="3581400" cy="6858000"/>
          </a:xfrm>
          <a:custGeom>
            <a:avLst/>
            <a:gdLst>
              <a:gd name="connsiteX0" fmla="*/ 103528 w 3531060"/>
              <a:gd name="connsiteY0" fmla="*/ 0 h 6858000"/>
              <a:gd name="connsiteX1" fmla="*/ 3531060 w 3531060"/>
              <a:gd name="connsiteY1" fmla="*/ 0 h 6858000"/>
              <a:gd name="connsiteX2" fmla="*/ 3531060 w 3531060"/>
              <a:gd name="connsiteY2" fmla="*/ 6858000 h 6858000"/>
              <a:gd name="connsiteX3" fmla="*/ 11227 w 3531060"/>
              <a:gd name="connsiteY3" fmla="*/ 6858000 h 6858000"/>
              <a:gd name="connsiteX4" fmla="*/ 13007 w 3531060"/>
              <a:gd name="connsiteY4" fmla="*/ 6830689 h 6858000"/>
              <a:gd name="connsiteX5" fmla="*/ 13816 w 3531060"/>
              <a:gd name="connsiteY5" fmla="*/ 6805387 h 6858000"/>
              <a:gd name="connsiteX6" fmla="*/ 6804 w 3531060"/>
              <a:gd name="connsiteY6" fmla="*/ 6745068 h 6858000"/>
              <a:gd name="connsiteX7" fmla="*/ 0 w 3531060"/>
              <a:gd name="connsiteY7" fmla="*/ 6729489 h 6858000"/>
              <a:gd name="connsiteX8" fmla="*/ 2954 w 3531060"/>
              <a:gd name="connsiteY8" fmla="*/ 6720173 h 6858000"/>
              <a:gd name="connsiteX9" fmla="*/ 5781 w 3531060"/>
              <a:gd name="connsiteY9" fmla="*/ 6647880 h 6858000"/>
              <a:gd name="connsiteX10" fmla="*/ 18369 w 3531060"/>
              <a:gd name="connsiteY10" fmla="*/ 6601567 h 6858000"/>
              <a:gd name="connsiteX11" fmla="*/ 23416 w 3531060"/>
              <a:gd name="connsiteY11" fmla="*/ 6560762 h 6858000"/>
              <a:gd name="connsiteX12" fmla="*/ 18598 w 3531060"/>
              <a:gd name="connsiteY12" fmla="*/ 6513714 h 6858000"/>
              <a:gd name="connsiteX13" fmla="*/ 59435 w 3531060"/>
              <a:gd name="connsiteY13" fmla="*/ 6445731 h 6858000"/>
              <a:gd name="connsiteX14" fmla="*/ 63794 w 3531060"/>
              <a:gd name="connsiteY14" fmla="*/ 6393381 h 6858000"/>
              <a:gd name="connsiteX15" fmla="*/ 106081 w 3531060"/>
              <a:gd name="connsiteY15" fmla="*/ 6308405 h 6858000"/>
              <a:gd name="connsiteX16" fmla="*/ 113316 w 3531060"/>
              <a:gd name="connsiteY16" fmla="*/ 6212827 h 6858000"/>
              <a:gd name="connsiteX17" fmla="*/ 254196 w 3531060"/>
              <a:gd name="connsiteY17" fmla="*/ 5897402 h 6858000"/>
              <a:gd name="connsiteX18" fmla="*/ 262830 w 3531060"/>
              <a:gd name="connsiteY18" fmla="*/ 5814193 h 6858000"/>
              <a:gd name="connsiteX19" fmla="*/ 280557 w 3531060"/>
              <a:gd name="connsiteY19" fmla="*/ 5702062 h 6858000"/>
              <a:gd name="connsiteX20" fmla="*/ 297372 w 3531060"/>
              <a:gd name="connsiteY20" fmla="*/ 5654420 h 6858000"/>
              <a:gd name="connsiteX21" fmla="*/ 335148 w 3531060"/>
              <a:gd name="connsiteY21" fmla="*/ 5528164 h 6858000"/>
              <a:gd name="connsiteX22" fmla="*/ 360460 w 3531060"/>
              <a:gd name="connsiteY22" fmla="*/ 5405598 h 6858000"/>
              <a:gd name="connsiteX23" fmla="*/ 397460 w 3531060"/>
              <a:gd name="connsiteY23" fmla="*/ 5273144 h 6858000"/>
              <a:gd name="connsiteX24" fmla="*/ 494993 w 3531060"/>
              <a:gd name="connsiteY24" fmla="*/ 4964102 h 6858000"/>
              <a:gd name="connsiteX25" fmla="*/ 568696 w 3531060"/>
              <a:gd name="connsiteY25" fmla="*/ 4673314 h 6858000"/>
              <a:gd name="connsiteX26" fmla="*/ 564053 w 3531060"/>
              <a:gd name="connsiteY26" fmla="*/ 4444162 h 6858000"/>
              <a:gd name="connsiteX27" fmla="*/ 562482 w 3531060"/>
              <a:gd name="connsiteY27" fmla="*/ 4238831 h 6858000"/>
              <a:gd name="connsiteX28" fmla="*/ 566528 w 3531060"/>
              <a:gd name="connsiteY28" fmla="*/ 4167684 h 6858000"/>
              <a:gd name="connsiteX29" fmla="*/ 565861 w 3531060"/>
              <a:gd name="connsiteY29" fmla="*/ 4066422 h 6858000"/>
              <a:gd name="connsiteX30" fmla="*/ 535898 w 3531060"/>
              <a:gd name="connsiteY30" fmla="*/ 3956159 h 6858000"/>
              <a:gd name="connsiteX31" fmla="*/ 529864 w 3531060"/>
              <a:gd name="connsiteY31" fmla="*/ 3827475 h 6858000"/>
              <a:gd name="connsiteX32" fmla="*/ 529398 w 3531060"/>
              <a:gd name="connsiteY32" fmla="*/ 3731753 h 6858000"/>
              <a:gd name="connsiteX33" fmla="*/ 516932 w 3531060"/>
              <a:gd name="connsiteY33" fmla="*/ 3591228 h 6858000"/>
              <a:gd name="connsiteX34" fmla="*/ 516408 w 3531060"/>
              <a:gd name="connsiteY34" fmla="*/ 3470066 h 6858000"/>
              <a:gd name="connsiteX35" fmla="*/ 503912 w 3531060"/>
              <a:gd name="connsiteY35" fmla="*/ 3378353 h 6858000"/>
              <a:gd name="connsiteX36" fmla="*/ 510998 w 3531060"/>
              <a:gd name="connsiteY36" fmla="*/ 3426234 h 6858000"/>
              <a:gd name="connsiteX37" fmla="*/ 493021 w 3531060"/>
              <a:gd name="connsiteY37" fmla="*/ 3298102 h 6858000"/>
              <a:gd name="connsiteX38" fmla="*/ 476639 w 3531060"/>
              <a:gd name="connsiteY38" fmla="*/ 3237723 h 6858000"/>
              <a:gd name="connsiteX39" fmla="*/ 495722 w 3531060"/>
              <a:gd name="connsiteY39" fmla="*/ 3171637 h 6858000"/>
              <a:gd name="connsiteX40" fmla="*/ 450994 w 3531060"/>
              <a:gd name="connsiteY40" fmla="*/ 3065288 h 6858000"/>
              <a:gd name="connsiteX41" fmla="*/ 421746 w 3531060"/>
              <a:gd name="connsiteY41" fmla="*/ 2897536 h 6858000"/>
              <a:gd name="connsiteX42" fmla="*/ 385928 w 3531060"/>
              <a:gd name="connsiteY42" fmla="*/ 2840607 h 6858000"/>
              <a:gd name="connsiteX43" fmla="*/ 352690 w 3531060"/>
              <a:gd name="connsiteY43" fmla="*/ 2704145 h 6858000"/>
              <a:gd name="connsiteX44" fmla="*/ 327326 w 3531060"/>
              <a:gd name="connsiteY44" fmla="*/ 2596651 h 6858000"/>
              <a:gd name="connsiteX45" fmla="*/ 316968 w 3531060"/>
              <a:gd name="connsiteY45" fmla="*/ 2569830 h 6858000"/>
              <a:gd name="connsiteX46" fmla="*/ 291337 w 3531060"/>
              <a:gd name="connsiteY46" fmla="*/ 2512570 h 6858000"/>
              <a:gd name="connsiteX47" fmla="*/ 296082 w 3531060"/>
              <a:gd name="connsiteY47" fmla="*/ 2497590 h 6858000"/>
              <a:gd name="connsiteX48" fmla="*/ 296084 w 3531060"/>
              <a:gd name="connsiteY48" fmla="*/ 2497483 h 6858000"/>
              <a:gd name="connsiteX49" fmla="*/ 294022 w 3531060"/>
              <a:gd name="connsiteY49" fmla="*/ 2484247 h 6858000"/>
              <a:gd name="connsiteX50" fmla="*/ 292784 w 3531060"/>
              <a:gd name="connsiteY50" fmla="*/ 2486499 h 6858000"/>
              <a:gd name="connsiteX51" fmla="*/ 275200 w 3531060"/>
              <a:gd name="connsiteY51" fmla="*/ 2427557 h 6858000"/>
              <a:gd name="connsiteX52" fmla="*/ 286266 w 3531060"/>
              <a:gd name="connsiteY52" fmla="*/ 2384112 h 6858000"/>
              <a:gd name="connsiteX53" fmla="*/ 263813 w 3531060"/>
              <a:gd name="connsiteY53" fmla="*/ 2270223 h 6858000"/>
              <a:gd name="connsiteX54" fmla="*/ 238402 w 3531060"/>
              <a:gd name="connsiteY54" fmla="*/ 2198449 h 6858000"/>
              <a:gd name="connsiteX55" fmla="*/ 235318 w 3531060"/>
              <a:gd name="connsiteY55" fmla="*/ 2195917 h 6858000"/>
              <a:gd name="connsiteX56" fmla="*/ 230374 w 3531060"/>
              <a:gd name="connsiteY56" fmla="*/ 2180424 h 6858000"/>
              <a:gd name="connsiteX57" fmla="*/ 218180 w 3531060"/>
              <a:gd name="connsiteY57" fmla="*/ 2103866 h 6858000"/>
              <a:gd name="connsiteX58" fmla="*/ 215674 w 3531060"/>
              <a:gd name="connsiteY58" fmla="*/ 2091957 h 6858000"/>
              <a:gd name="connsiteX59" fmla="*/ 205319 w 3531060"/>
              <a:gd name="connsiteY59" fmla="*/ 2010962 h 6858000"/>
              <a:gd name="connsiteX60" fmla="*/ 203437 w 3531060"/>
              <a:gd name="connsiteY60" fmla="*/ 1997565 h 6858000"/>
              <a:gd name="connsiteX61" fmla="*/ 199907 w 3531060"/>
              <a:gd name="connsiteY61" fmla="*/ 1995657 h 6858000"/>
              <a:gd name="connsiteX62" fmla="*/ 199391 w 3531060"/>
              <a:gd name="connsiteY62" fmla="*/ 1990646 h 6858000"/>
              <a:gd name="connsiteX63" fmla="*/ 208753 w 3531060"/>
              <a:gd name="connsiteY63" fmla="*/ 1964565 h 6858000"/>
              <a:gd name="connsiteX64" fmla="*/ 205295 w 3531060"/>
              <a:gd name="connsiteY64" fmla="*/ 1849539 h 6858000"/>
              <a:gd name="connsiteX65" fmla="*/ 215900 w 3531060"/>
              <a:gd name="connsiteY65" fmla="*/ 1739005 h 6858000"/>
              <a:gd name="connsiteX66" fmla="*/ 214116 w 3531060"/>
              <a:gd name="connsiteY66" fmla="*/ 1572143 h 6858000"/>
              <a:gd name="connsiteX67" fmla="*/ 171292 w 3531060"/>
              <a:gd name="connsiteY67" fmla="*/ 1394445 h 6858000"/>
              <a:gd name="connsiteX68" fmla="*/ 147310 w 3531060"/>
              <a:gd name="connsiteY68" fmla="*/ 1368244 h 6858000"/>
              <a:gd name="connsiteX69" fmla="*/ 136918 w 3531060"/>
              <a:gd name="connsiteY69" fmla="*/ 1304100 h 6858000"/>
              <a:gd name="connsiteX70" fmla="*/ 133350 w 3531060"/>
              <a:gd name="connsiteY70" fmla="*/ 1266991 h 6858000"/>
              <a:gd name="connsiteX71" fmla="*/ 120972 w 3531060"/>
              <a:gd name="connsiteY71" fmla="*/ 1165753 h 6858000"/>
              <a:gd name="connsiteX72" fmla="*/ 123458 w 3531060"/>
              <a:gd name="connsiteY72" fmla="*/ 1076447 h 6858000"/>
              <a:gd name="connsiteX73" fmla="*/ 97854 w 3531060"/>
              <a:gd name="connsiteY73" fmla="*/ 1017164 h 6858000"/>
              <a:gd name="connsiteX74" fmla="*/ 87953 w 3531060"/>
              <a:gd name="connsiteY74" fmla="*/ 994620 h 6858000"/>
              <a:gd name="connsiteX75" fmla="*/ 88632 w 3531060"/>
              <a:gd name="connsiteY75" fmla="*/ 989015 h 6858000"/>
              <a:gd name="connsiteX76" fmla="*/ 88620 w 3531060"/>
              <a:gd name="connsiteY76" fmla="*/ 980586 h 6858000"/>
              <a:gd name="connsiteX77" fmla="*/ 88469 w 3531060"/>
              <a:gd name="connsiteY77" fmla="*/ 980346 h 6858000"/>
              <a:gd name="connsiteX78" fmla="*/ 88753 w 3531060"/>
              <a:gd name="connsiteY78" fmla="*/ 972517 h 6858000"/>
              <a:gd name="connsiteX79" fmla="*/ 92049 w 3531060"/>
              <a:gd name="connsiteY79" fmla="*/ 934639 h 6858000"/>
              <a:gd name="connsiteX80" fmla="*/ 75170 w 3531060"/>
              <a:gd name="connsiteY80" fmla="*/ 858806 h 6858000"/>
              <a:gd name="connsiteX81" fmla="*/ 73032 w 3531060"/>
              <a:gd name="connsiteY81" fmla="*/ 847069 h 6858000"/>
              <a:gd name="connsiteX82" fmla="*/ 72378 w 3531060"/>
              <a:gd name="connsiteY82" fmla="*/ 846222 h 6858000"/>
              <a:gd name="connsiteX83" fmla="*/ 79554 w 3531060"/>
              <a:gd name="connsiteY83" fmla="*/ 769298 h 6858000"/>
              <a:gd name="connsiteX84" fmla="*/ 81564 w 3531060"/>
              <a:gd name="connsiteY84" fmla="*/ 766224 h 6858000"/>
              <a:gd name="connsiteX85" fmla="*/ 82266 w 3531060"/>
              <a:gd name="connsiteY85" fmla="*/ 747981 h 6858000"/>
              <a:gd name="connsiteX86" fmla="*/ 81702 w 3531060"/>
              <a:gd name="connsiteY86" fmla="*/ 745740 h 6858000"/>
              <a:gd name="connsiteX87" fmla="*/ 103923 w 3531060"/>
              <a:gd name="connsiteY87" fmla="*/ 677309 h 6858000"/>
              <a:gd name="connsiteX88" fmla="*/ 104946 w 3531060"/>
              <a:gd name="connsiteY88" fmla="*/ 620242 h 6858000"/>
              <a:gd name="connsiteX89" fmla="*/ 112314 w 3531060"/>
              <a:gd name="connsiteY89" fmla="*/ 507811 h 6858000"/>
              <a:gd name="connsiteX90" fmla="*/ 120754 w 3531060"/>
              <a:gd name="connsiteY90" fmla="*/ 390502 h 6858000"/>
              <a:gd name="connsiteX91" fmla="*/ 96054 w 3531060"/>
              <a:gd name="connsiteY91" fmla="*/ 236774 h 6858000"/>
              <a:gd name="connsiteX92" fmla="*/ 100614 w 3531060"/>
              <a:gd name="connsiteY92" fmla="*/ 106394 h 6858000"/>
              <a:gd name="connsiteX93" fmla="*/ 96438 w 3531060"/>
              <a:gd name="connsiteY93" fmla="*/ 51592 h 6858000"/>
              <a:gd name="connsiteX94" fmla="*/ 104784 w 3531060"/>
              <a:gd name="connsiteY94" fmla="*/ 60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531060" h="6858000">
                <a:moveTo>
                  <a:pt x="103528" y="0"/>
                </a:moveTo>
                <a:lnTo>
                  <a:pt x="3531060" y="0"/>
                </a:lnTo>
                <a:lnTo>
                  <a:pt x="3531060" y="6858000"/>
                </a:lnTo>
                <a:lnTo>
                  <a:pt x="11227" y="6858000"/>
                </a:lnTo>
                <a:lnTo>
                  <a:pt x="13007" y="6830689"/>
                </a:lnTo>
                <a:cubicBezTo>
                  <a:pt x="13519" y="6821195"/>
                  <a:pt x="13839" y="6812491"/>
                  <a:pt x="13816" y="6805387"/>
                </a:cubicBezTo>
                <a:cubicBezTo>
                  <a:pt x="15254" y="6794161"/>
                  <a:pt x="9459" y="6753337"/>
                  <a:pt x="6804" y="6745068"/>
                </a:cubicBezTo>
                <a:lnTo>
                  <a:pt x="0" y="6729489"/>
                </a:lnTo>
                <a:lnTo>
                  <a:pt x="2954" y="6720173"/>
                </a:lnTo>
                <a:cubicBezTo>
                  <a:pt x="4526" y="6681672"/>
                  <a:pt x="-2520" y="6667698"/>
                  <a:pt x="5781" y="6647880"/>
                </a:cubicBezTo>
                <a:cubicBezTo>
                  <a:pt x="8350" y="6628113"/>
                  <a:pt x="15430" y="6616086"/>
                  <a:pt x="18369" y="6601567"/>
                </a:cubicBezTo>
                <a:cubicBezTo>
                  <a:pt x="15090" y="6579062"/>
                  <a:pt x="27561" y="6584422"/>
                  <a:pt x="23416" y="6560762"/>
                </a:cubicBezTo>
                <a:cubicBezTo>
                  <a:pt x="13805" y="6562800"/>
                  <a:pt x="26779" y="6518102"/>
                  <a:pt x="18598" y="6513714"/>
                </a:cubicBezTo>
                <a:cubicBezTo>
                  <a:pt x="31032" y="6499191"/>
                  <a:pt x="54928" y="6469276"/>
                  <a:pt x="59435" y="6445731"/>
                </a:cubicBezTo>
                <a:cubicBezTo>
                  <a:pt x="64302" y="6435600"/>
                  <a:pt x="68176" y="6406542"/>
                  <a:pt x="63794" y="6393381"/>
                </a:cubicBezTo>
                <a:cubicBezTo>
                  <a:pt x="87384" y="6347124"/>
                  <a:pt x="95956" y="6355867"/>
                  <a:pt x="106081" y="6308405"/>
                </a:cubicBezTo>
                <a:cubicBezTo>
                  <a:pt x="113812" y="6278148"/>
                  <a:pt x="101282" y="6242621"/>
                  <a:pt x="113316" y="6212827"/>
                </a:cubicBezTo>
                <a:cubicBezTo>
                  <a:pt x="156730" y="6067155"/>
                  <a:pt x="232746" y="6024676"/>
                  <a:pt x="254196" y="5897402"/>
                </a:cubicBezTo>
                <a:cubicBezTo>
                  <a:pt x="278709" y="5861657"/>
                  <a:pt x="256257" y="5849960"/>
                  <a:pt x="262830" y="5814193"/>
                </a:cubicBezTo>
                <a:cubicBezTo>
                  <a:pt x="292627" y="5729321"/>
                  <a:pt x="262967" y="5779716"/>
                  <a:pt x="280557" y="5702062"/>
                </a:cubicBezTo>
                <a:cubicBezTo>
                  <a:pt x="301001" y="5690324"/>
                  <a:pt x="289062" y="5671797"/>
                  <a:pt x="297372" y="5654420"/>
                </a:cubicBezTo>
                <a:cubicBezTo>
                  <a:pt x="310717" y="5602328"/>
                  <a:pt x="319320" y="5592033"/>
                  <a:pt x="335148" y="5528164"/>
                </a:cubicBezTo>
                <a:cubicBezTo>
                  <a:pt x="331779" y="5417827"/>
                  <a:pt x="359342" y="5444441"/>
                  <a:pt x="360460" y="5405598"/>
                </a:cubicBezTo>
                <a:cubicBezTo>
                  <a:pt x="382241" y="5333681"/>
                  <a:pt x="391308" y="5299039"/>
                  <a:pt x="397460" y="5273144"/>
                </a:cubicBezTo>
                <a:cubicBezTo>
                  <a:pt x="403590" y="5241156"/>
                  <a:pt x="498677" y="5031223"/>
                  <a:pt x="494993" y="4964102"/>
                </a:cubicBezTo>
                <a:cubicBezTo>
                  <a:pt x="509257" y="4834400"/>
                  <a:pt x="557982" y="4859515"/>
                  <a:pt x="568696" y="4673314"/>
                </a:cubicBezTo>
                <a:cubicBezTo>
                  <a:pt x="562875" y="4576630"/>
                  <a:pt x="603384" y="4599723"/>
                  <a:pt x="564053" y="4444162"/>
                </a:cubicBezTo>
                <a:cubicBezTo>
                  <a:pt x="584088" y="4367766"/>
                  <a:pt x="539882" y="4356597"/>
                  <a:pt x="562482" y="4238831"/>
                </a:cubicBezTo>
                <a:cubicBezTo>
                  <a:pt x="563771" y="4228532"/>
                  <a:pt x="565115" y="4176012"/>
                  <a:pt x="566528" y="4167684"/>
                </a:cubicBezTo>
                <a:cubicBezTo>
                  <a:pt x="564092" y="4133380"/>
                  <a:pt x="570965" y="4101677"/>
                  <a:pt x="565861" y="4066422"/>
                </a:cubicBezTo>
                <a:cubicBezTo>
                  <a:pt x="560756" y="4031167"/>
                  <a:pt x="538898" y="3990412"/>
                  <a:pt x="535898" y="3956159"/>
                </a:cubicBezTo>
                <a:cubicBezTo>
                  <a:pt x="531004" y="3900312"/>
                  <a:pt x="534822" y="3857908"/>
                  <a:pt x="529864" y="3827475"/>
                </a:cubicBezTo>
                <a:cubicBezTo>
                  <a:pt x="531280" y="3816371"/>
                  <a:pt x="529214" y="3754146"/>
                  <a:pt x="529398" y="3731753"/>
                </a:cubicBezTo>
                <a:cubicBezTo>
                  <a:pt x="528440" y="3695632"/>
                  <a:pt x="516799" y="3663823"/>
                  <a:pt x="516932" y="3591228"/>
                </a:cubicBezTo>
                <a:cubicBezTo>
                  <a:pt x="516182" y="3570529"/>
                  <a:pt x="515070" y="3493177"/>
                  <a:pt x="516408" y="3470066"/>
                </a:cubicBezTo>
                <a:cubicBezTo>
                  <a:pt x="518516" y="3452307"/>
                  <a:pt x="501804" y="3396112"/>
                  <a:pt x="503912" y="3378353"/>
                </a:cubicBezTo>
                <a:lnTo>
                  <a:pt x="510998" y="3426234"/>
                </a:lnTo>
                <a:lnTo>
                  <a:pt x="493021" y="3298102"/>
                </a:lnTo>
                <a:cubicBezTo>
                  <a:pt x="493214" y="3294338"/>
                  <a:pt x="479452" y="3243952"/>
                  <a:pt x="476639" y="3237723"/>
                </a:cubicBezTo>
                <a:cubicBezTo>
                  <a:pt x="477369" y="3215695"/>
                  <a:pt x="494992" y="3193666"/>
                  <a:pt x="495722" y="3171637"/>
                </a:cubicBezTo>
                <a:cubicBezTo>
                  <a:pt x="481856" y="3119765"/>
                  <a:pt x="465452" y="3125243"/>
                  <a:pt x="450994" y="3065288"/>
                </a:cubicBezTo>
                <a:cubicBezTo>
                  <a:pt x="450473" y="3010398"/>
                  <a:pt x="430414" y="2952609"/>
                  <a:pt x="421746" y="2897536"/>
                </a:cubicBezTo>
                <a:cubicBezTo>
                  <a:pt x="400922" y="2881359"/>
                  <a:pt x="396356" y="2866991"/>
                  <a:pt x="385928" y="2840607"/>
                </a:cubicBezTo>
                <a:lnTo>
                  <a:pt x="352690" y="2704145"/>
                </a:lnTo>
                <a:cubicBezTo>
                  <a:pt x="340107" y="2662486"/>
                  <a:pt x="333280" y="2619036"/>
                  <a:pt x="327326" y="2596651"/>
                </a:cubicBezTo>
                <a:cubicBezTo>
                  <a:pt x="320226" y="2593515"/>
                  <a:pt x="322845" y="2562919"/>
                  <a:pt x="316968" y="2569830"/>
                </a:cubicBezTo>
                <a:cubicBezTo>
                  <a:pt x="318605" y="2548205"/>
                  <a:pt x="298030" y="2527006"/>
                  <a:pt x="291337" y="2512570"/>
                </a:cubicBezTo>
                <a:lnTo>
                  <a:pt x="296082" y="2497590"/>
                </a:lnTo>
                <a:cubicBezTo>
                  <a:pt x="296082" y="2497555"/>
                  <a:pt x="296082" y="2497521"/>
                  <a:pt x="296084" y="2497483"/>
                </a:cubicBezTo>
                <a:cubicBezTo>
                  <a:pt x="296167" y="2488909"/>
                  <a:pt x="295802" y="2483236"/>
                  <a:pt x="294022" y="2484247"/>
                </a:cubicBezTo>
                <a:lnTo>
                  <a:pt x="292784" y="2486499"/>
                </a:lnTo>
                <a:lnTo>
                  <a:pt x="275200" y="2427557"/>
                </a:lnTo>
                <a:lnTo>
                  <a:pt x="286266" y="2384112"/>
                </a:lnTo>
                <a:cubicBezTo>
                  <a:pt x="281552" y="2356889"/>
                  <a:pt x="268975" y="2302167"/>
                  <a:pt x="263813" y="2270223"/>
                </a:cubicBezTo>
                <a:cubicBezTo>
                  <a:pt x="260813" y="2252348"/>
                  <a:pt x="240336" y="2209833"/>
                  <a:pt x="238402" y="2198449"/>
                </a:cubicBezTo>
                <a:lnTo>
                  <a:pt x="235318" y="2195917"/>
                </a:lnTo>
                <a:lnTo>
                  <a:pt x="230374" y="2180424"/>
                </a:lnTo>
                <a:lnTo>
                  <a:pt x="218180" y="2103866"/>
                </a:lnTo>
                <a:lnTo>
                  <a:pt x="215674" y="2091957"/>
                </a:lnTo>
                <a:cubicBezTo>
                  <a:pt x="213530" y="2076472"/>
                  <a:pt x="207358" y="2026694"/>
                  <a:pt x="205319" y="2010962"/>
                </a:cubicBezTo>
                <a:cubicBezTo>
                  <a:pt x="205156" y="2005218"/>
                  <a:pt x="204594" y="2000520"/>
                  <a:pt x="203437" y="1997565"/>
                </a:cubicBezTo>
                <a:lnTo>
                  <a:pt x="199907" y="1995657"/>
                </a:lnTo>
                <a:cubicBezTo>
                  <a:pt x="199736" y="1993986"/>
                  <a:pt x="199562" y="1992316"/>
                  <a:pt x="199391" y="1990646"/>
                </a:cubicBezTo>
                <a:lnTo>
                  <a:pt x="208753" y="1964565"/>
                </a:lnTo>
                <a:cubicBezTo>
                  <a:pt x="217880" y="1924146"/>
                  <a:pt x="220709" y="1860908"/>
                  <a:pt x="205295" y="1849539"/>
                </a:cubicBezTo>
                <a:cubicBezTo>
                  <a:pt x="201352" y="1822143"/>
                  <a:pt x="217642" y="1765000"/>
                  <a:pt x="215900" y="1739005"/>
                </a:cubicBezTo>
                <a:cubicBezTo>
                  <a:pt x="215305" y="1683384"/>
                  <a:pt x="214710" y="1627764"/>
                  <a:pt x="214116" y="1572143"/>
                </a:cubicBezTo>
                <a:lnTo>
                  <a:pt x="171292" y="1394445"/>
                </a:lnTo>
                <a:lnTo>
                  <a:pt x="147310" y="1368244"/>
                </a:lnTo>
                <a:cubicBezTo>
                  <a:pt x="150887" y="1343046"/>
                  <a:pt x="142396" y="1338329"/>
                  <a:pt x="136918" y="1304100"/>
                </a:cubicBezTo>
                <a:cubicBezTo>
                  <a:pt x="140988" y="1289635"/>
                  <a:pt x="138268" y="1278156"/>
                  <a:pt x="133350" y="1266991"/>
                </a:cubicBezTo>
                <a:cubicBezTo>
                  <a:pt x="133212" y="1233548"/>
                  <a:pt x="125209" y="1203243"/>
                  <a:pt x="120972" y="1165753"/>
                </a:cubicBezTo>
                <a:cubicBezTo>
                  <a:pt x="124590" y="1125005"/>
                  <a:pt x="127933" y="1116514"/>
                  <a:pt x="123458" y="1076447"/>
                </a:cubicBezTo>
                <a:lnTo>
                  <a:pt x="97854" y="1017164"/>
                </a:lnTo>
                <a:lnTo>
                  <a:pt x="87953" y="994620"/>
                </a:lnTo>
                <a:lnTo>
                  <a:pt x="88632" y="989015"/>
                </a:lnTo>
                <a:cubicBezTo>
                  <a:pt x="88926" y="985113"/>
                  <a:pt x="88892" y="982471"/>
                  <a:pt x="88620" y="980586"/>
                </a:cubicBezTo>
                <a:lnTo>
                  <a:pt x="88469" y="980346"/>
                </a:lnTo>
                <a:cubicBezTo>
                  <a:pt x="88563" y="977736"/>
                  <a:pt x="88658" y="975127"/>
                  <a:pt x="88753" y="972517"/>
                </a:cubicBezTo>
                <a:cubicBezTo>
                  <a:pt x="89577" y="959384"/>
                  <a:pt x="90705" y="946679"/>
                  <a:pt x="92049" y="934639"/>
                </a:cubicBezTo>
                <a:cubicBezTo>
                  <a:pt x="89786" y="915687"/>
                  <a:pt x="78339" y="873402"/>
                  <a:pt x="75170" y="858806"/>
                </a:cubicBezTo>
                <a:cubicBezTo>
                  <a:pt x="75311" y="853363"/>
                  <a:pt x="74422" y="849791"/>
                  <a:pt x="73032" y="847069"/>
                </a:cubicBezTo>
                <a:lnTo>
                  <a:pt x="72378" y="846222"/>
                </a:lnTo>
                <a:lnTo>
                  <a:pt x="79554" y="769298"/>
                </a:lnTo>
                <a:lnTo>
                  <a:pt x="81564" y="766224"/>
                </a:lnTo>
                <a:cubicBezTo>
                  <a:pt x="82786" y="762689"/>
                  <a:pt x="83312" y="757352"/>
                  <a:pt x="82266" y="747981"/>
                </a:cubicBezTo>
                <a:lnTo>
                  <a:pt x="81702" y="745740"/>
                </a:lnTo>
                <a:lnTo>
                  <a:pt x="103923" y="677309"/>
                </a:lnTo>
                <a:cubicBezTo>
                  <a:pt x="105299" y="672730"/>
                  <a:pt x="102678" y="623245"/>
                  <a:pt x="104946" y="620242"/>
                </a:cubicBezTo>
                <a:cubicBezTo>
                  <a:pt x="92830" y="565919"/>
                  <a:pt x="114403" y="564337"/>
                  <a:pt x="112314" y="507811"/>
                </a:cubicBezTo>
                <a:cubicBezTo>
                  <a:pt x="111846" y="486024"/>
                  <a:pt x="112944" y="445088"/>
                  <a:pt x="120754" y="390502"/>
                </a:cubicBezTo>
                <a:cubicBezTo>
                  <a:pt x="118044" y="345330"/>
                  <a:pt x="97534" y="291126"/>
                  <a:pt x="96054" y="236774"/>
                </a:cubicBezTo>
                <a:cubicBezTo>
                  <a:pt x="94028" y="198301"/>
                  <a:pt x="94008" y="171041"/>
                  <a:pt x="100614" y="106394"/>
                </a:cubicBezTo>
                <a:cubicBezTo>
                  <a:pt x="84650" y="66832"/>
                  <a:pt x="99424" y="89628"/>
                  <a:pt x="96438" y="51592"/>
                </a:cubicBezTo>
                <a:cubicBezTo>
                  <a:pt x="111136" y="65057"/>
                  <a:pt x="88198" y="4390"/>
                  <a:pt x="104784" y="600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Shape 59">
            <a:extLst>
              <a:ext uri="{FF2B5EF4-FFF2-40B4-BE49-F238E27FC236}">
                <a16:creationId xmlns:a16="http://schemas.microsoft.com/office/drawing/2014/main" id="{B3E7C62F-013B-4BF0-A4FA-40596DEA7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40976" y="736749"/>
            <a:ext cx="2418028" cy="260105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3">
            <a:extLst>
              <a:ext uri="{FF2B5EF4-FFF2-40B4-BE49-F238E27FC236}">
                <a16:creationId xmlns:a16="http://schemas.microsoft.com/office/drawing/2014/main" id="{1A23224F-8E22-4B42-9FC7-E29A3EDADE28}"/>
              </a:ext>
            </a:extLst>
          </p:cNvPr>
          <p:cNvPicPr>
            <a:picLocks noChangeAspect="1"/>
          </p:cNvPicPr>
          <p:nvPr/>
        </p:nvPicPr>
        <p:blipFill>
          <a:blip r:embed="rId3"/>
          <a:stretch>
            <a:fillRect/>
          </a:stretch>
        </p:blipFill>
        <p:spPr>
          <a:xfrm rot="10800000" flipH="1" flipV="1">
            <a:off x="9203330" y="1798115"/>
            <a:ext cx="2093320" cy="465763"/>
          </a:xfrm>
          <a:prstGeom prst="rect">
            <a:avLst/>
          </a:prstGeom>
        </p:spPr>
      </p:pic>
      <p:sp>
        <p:nvSpPr>
          <p:cNvPr id="72" name="Freeform: Shape 61">
            <a:extLst>
              <a:ext uri="{FF2B5EF4-FFF2-40B4-BE49-F238E27FC236}">
                <a16:creationId xmlns:a16="http://schemas.microsoft.com/office/drawing/2014/main" id="{A06EE196-46B1-4987-B8E2-2681AD6A9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42463" y="3502043"/>
            <a:ext cx="2418028" cy="26005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Rectangle 6">
            <a:extLst>
              <a:ext uri="{FF2B5EF4-FFF2-40B4-BE49-F238E27FC236}">
                <a16:creationId xmlns:a16="http://schemas.microsoft.com/office/drawing/2014/main" id="{C99D11B4-B61D-4ECC-AA3A-DE3A9B692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0048" y="3234332"/>
            <a:ext cx="1027015" cy="361496"/>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Bilde 7" descr="Et bilde som inneholder tekst, clip art&#10;&#10;Automatisk generert beskrivelse">
            <a:extLst>
              <a:ext uri="{FF2B5EF4-FFF2-40B4-BE49-F238E27FC236}">
                <a16:creationId xmlns:a16="http://schemas.microsoft.com/office/drawing/2014/main" id="{B3AAC5EA-49D5-B5DE-DCF2-6CD8E432DE4A}"/>
              </a:ext>
            </a:extLst>
          </p:cNvPr>
          <p:cNvPicPr>
            <a:picLocks noChangeAspect="1"/>
          </p:cNvPicPr>
          <p:nvPr/>
        </p:nvPicPr>
        <p:blipFill>
          <a:blip r:embed="rId4"/>
          <a:stretch>
            <a:fillRect/>
          </a:stretch>
        </p:blipFill>
        <p:spPr>
          <a:xfrm>
            <a:off x="9203330" y="3701013"/>
            <a:ext cx="2093320" cy="2189786"/>
          </a:xfrm>
          <a:prstGeom prst="rect">
            <a:avLst/>
          </a:prstGeom>
        </p:spPr>
      </p:pic>
      <p:cxnSp>
        <p:nvCxnSpPr>
          <p:cNvPr id="5" name="Rett linje 4">
            <a:extLst>
              <a:ext uri="{FF2B5EF4-FFF2-40B4-BE49-F238E27FC236}">
                <a16:creationId xmlns:a16="http://schemas.microsoft.com/office/drawing/2014/main" id="{36B00E42-64E2-4737-AD4C-38D177E3B1A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537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1">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2A0C619-ADA8-9D6D-45C2-C72D8F36AD6F}"/>
              </a:ext>
            </a:extLst>
          </p:cNvPr>
          <p:cNvSpPr>
            <a:spLocks noGrp="1"/>
          </p:cNvSpPr>
          <p:nvPr>
            <p:ph type="title"/>
          </p:nvPr>
        </p:nvSpPr>
        <p:spPr>
          <a:xfrm>
            <a:off x="838200" y="556337"/>
            <a:ext cx="6797405" cy="715615"/>
          </a:xfrm>
        </p:spPr>
        <p:txBody>
          <a:bodyPr>
            <a:normAutofit fontScale="90000"/>
          </a:bodyPr>
          <a:lstStyle/>
          <a:p>
            <a:r>
              <a:rPr lang="nb-NO" sz="4000" b="1" dirty="0">
                <a:latin typeface="Arial" panose="020B0604020202020204" pitchFamily="34" charset="0"/>
                <a:cs typeface="Arial" panose="020B0604020202020204" pitchFamily="34" charset="0"/>
              </a:rPr>
              <a:t>Vurderingsform - teoriemner</a:t>
            </a:r>
          </a:p>
        </p:txBody>
      </p:sp>
      <p:sp>
        <p:nvSpPr>
          <p:cNvPr id="2" name="Content Placeholder 2">
            <a:extLst>
              <a:ext uri="{FF2B5EF4-FFF2-40B4-BE49-F238E27FC236}">
                <a16:creationId xmlns:a16="http://schemas.microsoft.com/office/drawing/2014/main" id="{DFD6E0FE-BBDD-A5DA-9657-0AD69E563BA3}"/>
              </a:ext>
            </a:extLst>
          </p:cNvPr>
          <p:cNvSpPr>
            <a:spLocks noGrp="1"/>
          </p:cNvSpPr>
          <p:nvPr>
            <p:ph idx="1"/>
          </p:nvPr>
        </p:nvSpPr>
        <p:spPr>
          <a:xfrm>
            <a:off x="838200" y="1599225"/>
            <a:ext cx="7559405" cy="4521489"/>
          </a:xfrm>
        </p:spPr>
        <p:txBody>
          <a:bodyPr vert="horz" lIns="91440" tIns="45720" rIns="91440" bIns="45720" rtlCol="0" anchor="t">
            <a:normAutofit fontScale="92500" lnSpcReduction="20000"/>
          </a:bodyPr>
          <a:lstStyle/>
          <a:p>
            <a:pPr marL="0" lvl="0" indent="0" rtl="0">
              <a:spcBef>
                <a:spcPts val="1000"/>
              </a:spcBef>
              <a:spcAft>
                <a:spcPts val="0"/>
              </a:spcAft>
              <a:buClr>
                <a:schemeClr val="dk1"/>
              </a:buClr>
              <a:buSzPts val="2220"/>
              <a:buNone/>
            </a:pPr>
            <a:r>
              <a:rPr lang="nb-NO" sz="2400" b="1" dirty="0"/>
              <a:t>Mappeeksamen i teoriemnene</a:t>
            </a:r>
            <a:endParaRPr lang="nb-NO" sz="2400" b="1" dirty="0">
              <a:cs typeface="Calibri"/>
            </a:endParaRPr>
          </a:p>
          <a:p>
            <a:pPr marL="228600" lvl="0" indent="-228600" rtl="0">
              <a:spcBef>
                <a:spcPts val="1000"/>
              </a:spcBef>
              <a:spcAft>
                <a:spcPts val="0"/>
              </a:spcAft>
              <a:buClr>
                <a:schemeClr val="dk1"/>
              </a:buClr>
              <a:buSzPts val="2220"/>
              <a:buChar char="•"/>
            </a:pPr>
            <a:r>
              <a:rPr lang="nb-NO" sz="2400" dirty="0"/>
              <a:t>Eksamensoppgaven deles ut ved emnestart og utarbeides i løpet av semesteret</a:t>
            </a:r>
            <a:endParaRPr lang="nb-NO" sz="2400" dirty="0">
              <a:cs typeface="Calibri"/>
            </a:endParaRPr>
          </a:p>
          <a:p>
            <a:pPr>
              <a:buClr>
                <a:schemeClr val="dk1"/>
              </a:buClr>
              <a:buSzPts val="2220"/>
            </a:pPr>
            <a:r>
              <a:rPr lang="nb-NO" sz="2400" dirty="0"/>
              <a:t>Eksamensoppgaven består av flere deler: tekst-spørsmål, refleksjonsspørsmål,  avsluttende refleksjonsnotat om progresjon, læringsprosess og dokumentasjon.</a:t>
            </a:r>
            <a:endParaRPr lang="nb-NO" sz="2400" dirty="0">
              <a:cs typeface="Calibri"/>
            </a:endParaRPr>
          </a:p>
          <a:p>
            <a:pPr>
              <a:buClr>
                <a:schemeClr val="dk1"/>
              </a:buClr>
              <a:buSzPts val="2220"/>
            </a:pPr>
            <a:r>
              <a:rPr lang="nb-NO" sz="2400" dirty="0"/>
              <a:t>Eksamensutkast leveres to uker før innleveringsfrist til skoleveileder - obligatorisk </a:t>
            </a:r>
          </a:p>
          <a:p>
            <a:pPr>
              <a:buClr>
                <a:schemeClr val="dk1"/>
              </a:buClr>
              <a:buSzPts val="2220"/>
            </a:pPr>
            <a:r>
              <a:rPr lang="nb-NO" sz="2400" dirty="0">
                <a:cs typeface="Calibri"/>
              </a:rPr>
              <a:t>Karakter: A-F</a:t>
            </a:r>
          </a:p>
          <a:p>
            <a:pPr marL="0" lvl="0" indent="0" rtl="0">
              <a:spcBef>
                <a:spcPts val="1000"/>
              </a:spcBef>
              <a:spcAft>
                <a:spcPts val="0"/>
              </a:spcAft>
              <a:buClr>
                <a:schemeClr val="dk1"/>
              </a:buClr>
              <a:buSzPts val="2220"/>
              <a:buNone/>
            </a:pPr>
            <a:endParaRPr lang="nb-NO" sz="2400" dirty="0">
              <a:cs typeface="Calibri"/>
            </a:endParaRPr>
          </a:p>
          <a:p>
            <a:pPr marL="0" lvl="0" indent="0" rtl="0">
              <a:spcBef>
                <a:spcPts val="1000"/>
              </a:spcBef>
              <a:spcAft>
                <a:spcPts val="0"/>
              </a:spcAft>
              <a:buClr>
                <a:schemeClr val="dk1"/>
              </a:buClr>
              <a:buSzPts val="2220"/>
              <a:buNone/>
            </a:pPr>
            <a:r>
              <a:rPr lang="nb-NO" sz="2400" b="1" dirty="0"/>
              <a:t>Tilrettelagt eksamen</a:t>
            </a:r>
            <a:endParaRPr lang="nb-NO" sz="2400" b="1" dirty="0">
              <a:cs typeface="Calibri"/>
            </a:endParaRPr>
          </a:p>
          <a:p>
            <a:pPr marL="228600" lvl="0" indent="-228600" rtl="0">
              <a:spcBef>
                <a:spcPts val="1000"/>
              </a:spcBef>
              <a:spcAft>
                <a:spcPts val="0"/>
              </a:spcAft>
              <a:buClr>
                <a:schemeClr val="dk1"/>
              </a:buClr>
              <a:buSzPts val="2220"/>
              <a:buChar char="•"/>
            </a:pPr>
            <a:r>
              <a:rPr lang="nb-NO" sz="2400" dirty="0"/>
              <a:t>Mulighet for utvidet innleveringsfrist</a:t>
            </a:r>
            <a:endParaRPr lang="nb-NO" sz="2400" dirty="0">
              <a:cs typeface="Calibri"/>
            </a:endParaRPr>
          </a:p>
          <a:p>
            <a:pPr marL="228600" lvl="0" indent="-228600" rtl="0">
              <a:spcBef>
                <a:spcPts val="1000"/>
              </a:spcBef>
              <a:spcAft>
                <a:spcPts val="0"/>
              </a:spcAft>
              <a:buClr>
                <a:schemeClr val="dk1"/>
              </a:buClr>
              <a:buSzPts val="2220"/>
              <a:buChar char="•"/>
            </a:pPr>
            <a:r>
              <a:rPr lang="nb-NO" sz="2400" dirty="0"/>
              <a:t>Supplerende muntlig eksamen</a:t>
            </a:r>
            <a:endParaRPr lang="nb-NO" sz="2400" dirty="0">
              <a:cs typeface="Calibri"/>
            </a:endParaRPr>
          </a:p>
        </p:txBody>
      </p:sp>
      <p:pic>
        <p:nvPicPr>
          <p:cNvPr id="3" name="Bilde 4">
            <a:extLst>
              <a:ext uri="{FF2B5EF4-FFF2-40B4-BE49-F238E27FC236}">
                <a16:creationId xmlns:a16="http://schemas.microsoft.com/office/drawing/2014/main" id="{F65FCF1A-2BB8-B532-15F7-2BB56BA5BFEB}"/>
              </a:ext>
            </a:extLst>
          </p:cNvPr>
          <p:cNvPicPr>
            <a:picLocks noChangeAspect="1"/>
          </p:cNvPicPr>
          <p:nvPr/>
        </p:nvPicPr>
        <p:blipFill>
          <a:blip r:embed="rId3"/>
          <a:stretch>
            <a:fillRect/>
          </a:stretch>
        </p:blipFill>
        <p:spPr>
          <a:xfrm>
            <a:off x="8411290" y="168168"/>
            <a:ext cx="3168155" cy="3168155"/>
          </a:xfrm>
          <a:prstGeom prst="rect">
            <a:avLst/>
          </a:prstGeom>
        </p:spPr>
      </p:pic>
      <p:pic>
        <p:nvPicPr>
          <p:cNvPr id="12" name="Picture 3">
            <a:extLst>
              <a:ext uri="{FF2B5EF4-FFF2-40B4-BE49-F238E27FC236}">
                <a16:creationId xmlns:a16="http://schemas.microsoft.com/office/drawing/2014/main" id="{1A23224F-8E22-4B42-9FC7-E29A3EDADE28}"/>
              </a:ext>
            </a:extLst>
          </p:cNvPr>
          <p:cNvPicPr>
            <a:picLocks noChangeAspect="1"/>
          </p:cNvPicPr>
          <p:nvPr/>
        </p:nvPicPr>
        <p:blipFill>
          <a:blip r:embed="rId4"/>
          <a:stretch>
            <a:fillRect/>
          </a:stretch>
        </p:blipFill>
        <p:spPr>
          <a:xfrm rot="10800000" flipH="1" flipV="1">
            <a:off x="9254186" y="4747680"/>
            <a:ext cx="2738992" cy="608289"/>
          </a:xfrm>
          <a:prstGeom prst="rect">
            <a:avLst/>
          </a:prstGeom>
        </p:spPr>
      </p:pic>
      <p:cxnSp>
        <p:nvCxnSpPr>
          <p:cNvPr id="4" name="Rett linje 3">
            <a:extLst>
              <a:ext uri="{FF2B5EF4-FFF2-40B4-BE49-F238E27FC236}">
                <a16:creationId xmlns:a16="http://schemas.microsoft.com/office/drawing/2014/main" id="{765977AD-DA77-CDBE-5003-E9ABA53EC35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801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2A0C619-ADA8-9D6D-45C2-C72D8F36AD6F}"/>
              </a:ext>
            </a:extLst>
          </p:cNvPr>
          <p:cNvSpPr>
            <a:spLocks noGrp="1"/>
          </p:cNvSpPr>
          <p:nvPr>
            <p:ph type="title"/>
          </p:nvPr>
        </p:nvSpPr>
        <p:spPr>
          <a:xfrm>
            <a:off x="841249" y="178631"/>
            <a:ext cx="7545382" cy="949375"/>
          </a:xfrm>
        </p:spPr>
        <p:txBody>
          <a:bodyPr vert="horz" lIns="91440" tIns="45720" rIns="91440" bIns="45720" rtlCol="0" anchor="ctr">
            <a:normAutofit/>
          </a:bodyPr>
          <a:lstStyle/>
          <a:p>
            <a:r>
              <a:rPr lang="en-US" sz="4000" b="1" dirty="0" err="1">
                <a:latin typeface="Arial" panose="020B0604020202020204" pitchFamily="34" charset="0"/>
                <a:cs typeface="Arial" panose="020B0604020202020204" pitchFamily="34" charset="0"/>
              </a:rPr>
              <a:t>Vurderingsform</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praksisemne</a:t>
            </a:r>
            <a:endParaRPr lang="en-US" sz="40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02F32E8-E7FE-39A5-F8BD-B74E19188A35}"/>
              </a:ext>
            </a:extLst>
          </p:cNvPr>
          <p:cNvSpPr txBox="1">
            <a:spLocks/>
          </p:cNvSpPr>
          <p:nvPr/>
        </p:nvSpPr>
        <p:spPr>
          <a:xfrm>
            <a:off x="838201" y="1273253"/>
            <a:ext cx="7919698" cy="482686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buClr>
                <a:schemeClr val="dk1"/>
              </a:buClr>
              <a:buSzPts val="2220"/>
            </a:pPr>
            <a:r>
              <a:rPr lang="en-US" sz="2000" b="1" dirty="0" err="1"/>
              <a:t>Mappeeksamen</a:t>
            </a:r>
            <a:r>
              <a:rPr lang="en-US" sz="2000" b="1" dirty="0"/>
              <a:t> i </a:t>
            </a:r>
            <a:r>
              <a:rPr lang="en-US" sz="2000" b="1" dirty="0" err="1"/>
              <a:t>praksisemnene</a:t>
            </a:r>
            <a:endParaRPr lang="en-US" sz="2000" b="1" dirty="0">
              <a:cs typeface="Calibri"/>
            </a:endParaRPr>
          </a:p>
          <a:p>
            <a:pPr>
              <a:buClr>
                <a:schemeClr val="dk1"/>
              </a:buClr>
              <a:buSzPts val="2220"/>
            </a:pPr>
            <a:r>
              <a:rPr lang="en-US" sz="2000" dirty="0" err="1"/>
              <a:t>Studentene</a:t>
            </a:r>
            <a:r>
              <a:rPr lang="en-US" sz="2000" dirty="0"/>
              <a:t> </a:t>
            </a:r>
            <a:r>
              <a:rPr lang="en-US" sz="2000" dirty="0" err="1"/>
              <a:t>skal</a:t>
            </a:r>
            <a:r>
              <a:rPr lang="en-US" sz="2000" dirty="0"/>
              <a:t> </a:t>
            </a:r>
            <a:r>
              <a:rPr lang="en-US" sz="2000" dirty="0" err="1"/>
              <a:t>forfatte</a:t>
            </a:r>
            <a:r>
              <a:rPr lang="en-US" sz="2000" dirty="0"/>
              <a:t> </a:t>
            </a:r>
            <a:r>
              <a:rPr lang="en-US" sz="2000" dirty="0" err="1"/>
              <a:t>en</a:t>
            </a:r>
            <a:r>
              <a:rPr lang="en-US" sz="2000" dirty="0"/>
              <a:t> rapport </a:t>
            </a:r>
            <a:r>
              <a:rPr lang="en-US" sz="2000" dirty="0" err="1"/>
              <a:t>som</a:t>
            </a:r>
            <a:r>
              <a:rPr lang="en-US" sz="2000" dirty="0"/>
              <a:t> </a:t>
            </a:r>
            <a:r>
              <a:rPr lang="en-US" sz="2000" dirty="0" err="1"/>
              <a:t>baserer</a:t>
            </a:r>
            <a:r>
              <a:rPr lang="en-US" sz="2000" dirty="0"/>
              <a:t> </a:t>
            </a:r>
            <a:r>
              <a:rPr lang="en-US" sz="2000" dirty="0" err="1"/>
              <a:t>på</a:t>
            </a:r>
            <a:r>
              <a:rPr lang="en-US" sz="2000" dirty="0"/>
              <a:t> </a:t>
            </a:r>
            <a:r>
              <a:rPr lang="en-US" sz="2000" dirty="0" err="1"/>
              <a:t>læringsmålene</a:t>
            </a:r>
            <a:r>
              <a:rPr lang="en-US" sz="2000" dirty="0"/>
              <a:t>, </a:t>
            </a:r>
            <a:r>
              <a:rPr lang="en-US" sz="2000" dirty="0" err="1"/>
              <a:t>refleksjonslogg</a:t>
            </a:r>
            <a:r>
              <a:rPr lang="en-US" sz="2000" dirty="0"/>
              <a:t> </a:t>
            </a:r>
            <a:r>
              <a:rPr lang="en-US" sz="2000" dirty="0" err="1"/>
              <a:t>fra</a:t>
            </a:r>
            <a:r>
              <a:rPr lang="en-US" sz="2000" dirty="0"/>
              <a:t> </a:t>
            </a:r>
            <a:r>
              <a:rPr lang="en-US" sz="2000" dirty="0" err="1"/>
              <a:t>praksisarbeidet</a:t>
            </a:r>
            <a:r>
              <a:rPr lang="en-US" sz="2000" dirty="0"/>
              <a:t> </a:t>
            </a:r>
            <a:r>
              <a:rPr lang="en-US" sz="2000" dirty="0" err="1"/>
              <a:t>og</a:t>
            </a:r>
            <a:r>
              <a:rPr lang="en-US" sz="2000" dirty="0"/>
              <a:t> </a:t>
            </a:r>
            <a:r>
              <a:rPr lang="en-US" sz="2000" dirty="0" err="1"/>
              <a:t>på</a:t>
            </a:r>
            <a:r>
              <a:rPr lang="en-US" sz="2000" dirty="0"/>
              <a:t> </a:t>
            </a:r>
            <a:r>
              <a:rPr lang="en-US" sz="2000" dirty="0" err="1"/>
              <a:t>problemstillingen</a:t>
            </a:r>
            <a:r>
              <a:rPr lang="en-US" sz="2000" dirty="0"/>
              <a:t> </a:t>
            </a:r>
            <a:r>
              <a:rPr lang="en-US" sz="2000" dirty="0" err="1"/>
              <a:t>som</a:t>
            </a:r>
            <a:r>
              <a:rPr lang="en-US" sz="2000" dirty="0"/>
              <a:t> </a:t>
            </a:r>
            <a:r>
              <a:rPr lang="en-US" sz="2000" dirty="0" err="1"/>
              <a:t>studenten</a:t>
            </a:r>
            <a:r>
              <a:rPr lang="en-US" sz="2000" dirty="0"/>
              <a:t> </a:t>
            </a:r>
            <a:r>
              <a:rPr lang="en-US" sz="2000" dirty="0" err="1"/>
              <a:t>har</a:t>
            </a:r>
            <a:r>
              <a:rPr lang="en-US" sz="2000" dirty="0"/>
              <a:t> </a:t>
            </a:r>
            <a:r>
              <a:rPr lang="en-US" sz="2000" dirty="0" err="1"/>
              <a:t>formulert</a:t>
            </a:r>
            <a:r>
              <a:rPr lang="en-US" sz="2000" dirty="0"/>
              <a:t> </a:t>
            </a:r>
            <a:r>
              <a:rPr lang="en-US" sz="2000" dirty="0" err="1"/>
              <a:t>ved</a:t>
            </a:r>
            <a:r>
              <a:rPr lang="en-US" sz="2000" dirty="0"/>
              <a:t> </a:t>
            </a:r>
            <a:r>
              <a:rPr lang="en-US" sz="2000" dirty="0" err="1"/>
              <a:t>hjelp</a:t>
            </a:r>
            <a:r>
              <a:rPr lang="en-US" sz="2000" dirty="0"/>
              <a:t> av </a:t>
            </a:r>
            <a:r>
              <a:rPr lang="en-US" sz="2000" dirty="0" err="1"/>
              <a:t>veileder</a:t>
            </a:r>
            <a:endParaRPr lang="en-US" sz="2000" dirty="0">
              <a:cs typeface="Calibri"/>
            </a:endParaRPr>
          </a:p>
          <a:p>
            <a:pPr>
              <a:buClr>
                <a:schemeClr val="dk1"/>
              </a:buClr>
              <a:buSzPts val="2220"/>
            </a:pPr>
            <a:r>
              <a:rPr lang="en-US" sz="2000" dirty="0" err="1"/>
              <a:t>Eksamensoppgaven</a:t>
            </a:r>
            <a:r>
              <a:rPr lang="en-US" sz="2000" dirty="0"/>
              <a:t> deles </a:t>
            </a:r>
            <a:r>
              <a:rPr lang="en-US" sz="2000" dirty="0" err="1"/>
              <a:t>ut</a:t>
            </a:r>
            <a:r>
              <a:rPr lang="en-US" sz="2000" dirty="0"/>
              <a:t> </a:t>
            </a:r>
            <a:r>
              <a:rPr lang="en-US" sz="2000" dirty="0" err="1"/>
              <a:t>ved</a:t>
            </a:r>
            <a:r>
              <a:rPr lang="en-US" sz="2000" dirty="0"/>
              <a:t> </a:t>
            </a:r>
            <a:r>
              <a:rPr lang="en-US" sz="2000" dirty="0" err="1"/>
              <a:t>emnets</a:t>
            </a:r>
            <a:r>
              <a:rPr lang="en-US" sz="2000" dirty="0"/>
              <a:t> </a:t>
            </a:r>
            <a:r>
              <a:rPr lang="en-US" sz="2000" dirty="0" err="1"/>
              <a:t>oppstart</a:t>
            </a:r>
            <a:r>
              <a:rPr lang="en-US" sz="2000" dirty="0"/>
              <a:t> </a:t>
            </a:r>
            <a:r>
              <a:rPr lang="en-US" sz="2000" dirty="0" err="1"/>
              <a:t>og</a:t>
            </a:r>
            <a:r>
              <a:rPr lang="en-US" sz="2000" dirty="0"/>
              <a:t> </a:t>
            </a:r>
            <a:r>
              <a:rPr lang="en-US" sz="2000" dirty="0" err="1"/>
              <a:t>utarbeides</a:t>
            </a:r>
            <a:r>
              <a:rPr lang="en-US" sz="2000" dirty="0"/>
              <a:t> </a:t>
            </a:r>
            <a:r>
              <a:rPr lang="en-US" sz="2000" dirty="0" err="1"/>
              <a:t>fortløpende</a:t>
            </a:r>
            <a:endParaRPr lang="en-US" sz="2000" dirty="0">
              <a:cs typeface="Calibri"/>
            </a:endParaRPr>
          </a:p>
          <a:p>
            <a:pPr>
              <a:buClr>
                <a:schemeClr val="dk1"/>
              </a:buClr>
              <a:buSzPts val="2220"/>
            </a:pPr>
            <a:r>
              <a:rPr lang="en-US" sz="2000" dirty="0" err="1"/>
              <a:t>Eksamensutkast</a:t>
            </a:r>
            <a:r>
              <a:rPr lang="en-US" sz="2000" dirty="0"/>
              <a:t> </a:t>
            </a:r>
            <a:r>
              <a:rPr lang="en-US" sz="2000" dirty="0" err="1"/>
              <a:t>leveres</a:t>
            </a:r>
            <a:r>
              <a:rPr lang="en-US" sz="2000" dirty="0"/>
              <a:t> to </a:t>
            </a:r>
            <a:r>
              <a:rPr lang="en-US" sz="2000" dirty="0" err="1"/>
              <a:t>uker</a:t>
            </a:r>
            <a:r>
              <a:rPr lang="en-US" sz="2000" dirty="0"/>
              <a:t> </a:t>
            </a:r>
            <a:r>
              <a:rPr lang="en-US" sz="2000" dirty="0" err="1"/>
              <a:t>før</a:t>
            </a:r>
            <a:r>
              <a:rPr lang="en-US" sz="2000" dirty="0"/>
              <a:t> </a:t>
            </a:r>
            <a:r>
              <a:rPr lang="en-US" sz="2000" dirty="0" err="1"/>
              <a:t>innleveringsfrist</a:t>
            </a:r>
            <a:r>
              <a:rPr lang="en-US" sz="2000" dirty="0"/>
              <a:t> </a:t>
            </a:r>
            <a:r>
              <a:rPr lang="en-US" sz="2000" dirty="0" err="1"/>
              <a:t>til</a:t>
            </a:r>
            <a:r>
              <a:rPr lang="en-US" sz="2000" dirty="0"/>
              <a:t> </a:t>
            </a:r>
            <a:r>
              <a:rPr lang="en-US" sz="2000" dirty="0" err="1"/>
              <a:t>skoleveileder</a:t>
            </a:r>
            <a:r>
              <a:rPr lang="en-US" sz="2000" dirty="0"/>
              <a:t> - </a:t>
            </a:r>
            <a:r>
              <a:rPr lang="en-US" sz="2000" dirty="0" err="1"/>
              <a:t>obligatorisk</a:t>
            </a:r>
            <a:r>
              <a:rPr lang="en-US" sz="2000" dirty="0"/>
              <a:t> </a:t>
            </a:r>
          </a:p>
          <a:p>
            <a:pPr>
              <a:buClr>
                <a:schemeClr val="dk1"/>
              </a:buClr>
              <a:buSzPts val="2220"/>
            </a:pPr>
            <a:r>
              <a:rPr lang="en-US" sz="2000" dirty="0" err="1">
                <a:cs typeface="Calibri"/>
              </a:rPr>
              <a:t>Karaktere</a:t>
            </a:r>
            <a:r>
              <a:rPr lang="en-US" sz="2000" dirty="0">
                <a:cs typeface="Calibri"/>
              </a:rPr>
              <a:t>: </a:t>
            </a:r>
            <a:r>
              <a:rPr lang="en-US" sz="2000" dirty="0" err="1">
                <a:cs typeface="Calibri"/>
              </a:rPr>
              <a:t>bestått</a:t>
            </a:r>
            <a:r>
              <a:rPr lang="en-US" sz="2000" dirty="0">
                <a:cs typeface="Calibri"/>
              </a:rPr>
              <a:t>/</a:t>
            </a:r>
            <a:r>
              <a:rPr lang="en-US" sz="2000" dirty="0" err="1">
                <a:cs typeface="Calibri"/>
              </a:rPr>
              <a:t>ikke</a:t>
            </a:r>
            <a:r>
              <a:rPr lang="en-US" sz="2000" dirty="0">
                <a:cs typeface="Calibri"/>
              </a:rPr>
              <a:t> </a:t>
            </a:r>
            <a:r>
              <a:rPr lang="en-US" sz="2000" dirty="0" err="1">
                <a:cs typeface="Calibri"/>
              </a:rPr>
              <a:t>bestått</a:t>
            </a:r>
            <a:endParaRPr lang="en-US" sz="2000" dirty="0">
              <a:cs typeface="Calibri"/>
            </a:endParaRPr>
          </a:p>
          <a:p>
            <a:pPr>
              <a:buClr>
                <a:srgbClr val="000000"/>
              </a:buClr>
              <a:buSzPts val="2220"/>
            </a:pPr>
            <a:endParaRPr lang="en-US" sz="2000" dirty="0">
              <a:cs typeface="Calibri"/>
            </a:endParaRPr>
          </a:p>
          <a:p>
            <a:pPr marL="0">
              <a:buClr>
                <a:schemeClr val="dk1"/>
              </a:buClr>
              <a:buSzPts val="2220"/>
            </a:pPr>
            <a:r>
              <a:rPr lang="en-US" sz="2000" b="1" dirty="0" err="1"/>
              <a:t>Tilrettelagt</a:t>
            </a:r>
            <a:r>
              <a:rPr lang="en-US" sz="2000" b="1" dirty="0"/>
              <a:t> </a:t>
            </a:r>
            <a:r>
              <a:rPr lang="en-US" sz="2000" b="1" dirty="0" err="1"/>
              <a:t>eksamen</a:t>
            </a:r>
            <a:endParaRPr lang="en-US" sz="2000" b="1" dirty="0">
              <a:cs typeface="Calibri"/>
            </a:endParaRPr>
          </a:p>
          <a:p>
            <a:pPr>
              <a:buClr>
                <a:schemeClr val="dk1"/>
              </a:buClr>
              <a:buSzPts val="2220"/>
            </a:pPr>
            <a:r>
              <a:rPr lang="en-US" sz="2000" dirty="0" err="1"/>
              <a:t>Mulighet</a:t>
            </a:r>
            <a:r>
              <a:rPr lang="en-US" sz="2000" dirty="0"/>
              <a:t> for </a:t>
            </a:r>
            <a:r>
              <a:rPr lang="en-US" sz="2000" dirty="0" err="1"/>
              <a:t>utvidet</a:t>
            </a:r>
            <a:r>
              <a:rPr lang="en-US" sz="2000" dirty="0"/>
              <a:t> </a:t>
            </a:r>
            <a:r>
              <a:rPr lang="en-US" sz="2000" dirty="0" err="1"/>
              <a:t>innleveringsfrist</a:t>
            </a:r>
            <a:endParaRPr lang="en-US" sz="2000" dirty="0">
              <a:cs typeface="Calibri"/>
            </a:endParaRPr>
          </a:p>
          <a:p>
            <a:pPr>
              <a:buClr>
                <a:schemeClr val="dk1"/>
              </a:buClr>
              <a:buSzPts val="2220"/>
            </a:pPr>
            <a:r>
              <a:rPr lang="en-US" sz="2000" dirty="0" err="1"/>
              <a:t>Supplerende</a:t>
            </a:r>
            <a:r>
              <a:rPr lang="en-US" sz="2000" dirty="0"/>
              <a:t> </a:t>
            </a:r>
            <a:r>
              <a:rPr lang="en-US" sz="2000" dirty="0" err="1"/>
              <a:t>muntlig</a:t>
            </a:r>
            <a:r>
              <a:rPr lang="en-US" sz="2000" dirty="0"/>
              <a:t> </a:t>
            </a:r>
            <a:r>
              <a:rPr lang="en-US" sz="2000" dirty="0" err="1"/>
              <a:t>eksamen</a:t>
            </a:r>
            <a:endParaRPr lang="en-US" sz="2000" dirty="0">
              <a:cs typeface="Calibri"/>
            </a:endParaRPr>
          </a:p>
          <a:p>
            <a:pPr>
              <a:buClr>
                <a:schemeClr val="dk1"/>
              </a:buClr>
              <a:buSzPts val="2000"/>
            </a:pPr>
            <a:endParaRPr lang="en-US" sz="2000" dirty="0">
              <a:cs typeface="Calibri"/>
            </a:endParaRPr>
          </a:p>
          <a:p>
            <a:pPr marL="0"/>
            <a:endParaRPr lang="en-US" sz="1700" dirty="0"/>
          </a:p>
        </p:txBody>
      </p:sp>
      <p:pic>
        <p:nvPicPr>
          <p:cNvPr id="12" name="Picture 3">
            <a:extLst>
              <a:ext uri="{FF2B5EF4-FFF2-40B4-BE49-F238E27FC236}">
                <a16:creationId xmlns:a16="http://schemas.microsoft.com/office/drawing/2014/main" id="{1A23224F-8E22-4B42-9FC7-E29A3EDADE28}"/>
              </a:ext>
            </a:extLst>
          </p:cNvPr>
          <p:cNvPicPr>
            <a:picLocks noChangeAspect="1"/>
          </p:cNvPicPr>
          <p:nvPr/>
        </p:nvPicPr>
        <p:blipFill>
          <a:blip r:embed="rId3"/>
          <a:stretch>
            <a:fillRect/>
          </a:stretch>
        </p:blipFill>
        <p:spPr>
          <a:xfrm rot="10800000" flipH="1" flipV="1">
            <a:off x="8497629" y="5628609"/>
            <a:ext cx="3407190" cy="762945"/>
          </a:xfrm>
          <a:prstGeom prst="rect">
            <a:avLst/>
          </a:prstGeom>
        </p:spPr>
      </p:pic>
      <p:cxnSp>
        <p:nvCxnSpPr>
          <p:cNvPr id="2" name="Rett linje 1">
            <a:extLst>
              <a:ext uri="{FF2B5EF4-FFF2-40B4-BE49-F238E27FC236}">
                <a16:creationId xmlns:a16="http://schemas.microsoft.com/office/drawing/2014/main" id="{8EC05681-AFAD-5C50-1D38-3E699CAEDD7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6" name="Bilde 6">
            <a:extLst>
              <a:ext uri="{FF2B5EF4-FFF2-40B4-BE49-F238E27FC236}">
                <a16:creationId xmlns:a16="http://schemas.microsoft.com/office/drawing/2014/main" id="{E5356BFF-A354-B637-3AE1-DB24381D2FD5}"/>
              </a:ext>
            </a:extLst>
          </p:cNvPr>
          <p:cNvPicPr>
            <a:picLocks noChangeAspect="1"/>
          </p:cNvPicPr>
          <p:nvPr/>
        </p:nvPicPr>
        <p:blipFill>
          <a:blip r:embed="rId4"/>
          <a:stretch>
            <a:fillRect/>
          </a:stretch>
        </p:blipFill>
        <p:spPr>
          <a:xfrm>
            <a:off x="8181598" y="1858191"/>
            <a:ext cx="3912768" cy="2421687"/>
          </a:xfrm>
          <a:prstGeom prst="rect">
            <a:avLst/>
          </a:prstGeom>
        </p:spPr>
      </p:pic>
    </p:spTree>
    <p:extLst>
      <p:ext uri="{BB962C8B-B14F-4D97-AF65-F5344CB8AC3E}">
        <p14:creationId xmlns:p14="http://schemas.microsoft.com/office/powerpoint/2010/main" val="402280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1">
            <a:extLst>
              <a:ext uri="{FF2B5EF4-FFF2-40B4-BE49-F238E27FC236}">
                <a16:creationId xmlns:a16="http://schemas.microsoft.com/office/drawing/2014/main" id="{2A299ADF-C96B-4580-9DF4-9D9269C56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9D1C38B-BA08-9C9A-63C1-194BFD174F47}"/>
              </a:ext>
            </a:extLst>
          </p:cNvPr>
          <p:cNvSpPr>
            <a:spLocks noGrp="1"/>
          </p:cNvSpPr>
          <p:nvPr>
            <p:ph type="title"/>
          </p:nvPr>
        </p:nvSpPr>
        <p:spPr>
          <a:xfrm>
            <a:off x="271433" y="236781"/>
            <a:ext cx="6272784" cy="800929"/>
          </a:xfrm>
        </p:spPr>
        <p:txBody>
          <a:bodyPr vert="horz" lIns="91440" tIns="45720" rIns="91440" bIns="45720" rtlCol="0" anchor="b">
            <a:normAutofit fontScale="90000"/>
          </a:bodyPr>
          <a:lstStyle/>
          <a:p>
            <a:r>
              <a:rPr lang="en-US" sz="5200" b="1" dirty="0" err="1">
                <a:latin typeface="Arial" panose="020B0604020202020204" pitchFamily="34" charset="0"/>
                <a:cs typeface="Arial" panose="020B0604020202020204" pitchFamily="34" charset="0"/>
              </a:rPr>
              <a:t>Veiledning</a:t>
            </a:r>
            <a:endParaRPr lang="en-US" sz="5200" b="1" dirty="0">
              <a:latin typeface="Arial" panose="020B0604020202020204" pitchFamily="34" charset="0"/>
              <a:cs typeface="Arial" panose="020B0604020202020204" pitchFamily="34" charset="0"/>
            </a:endParaRPr>
          </a:p>
        </p:txBody>
      </p:sp>
      <p:pic>
        <p:nvPicPr>
          <p:cNvPr id="12" name="Picture 3">
            <a:extLst>
              <a:ext uri="{FF2B5EF4-FFF2-40B4-BE49-F238E27FC236}">
                <a16:creationId xmlns:a16="http://schemas.microsoft.com/office/drawing/2014/main" id="{1A23224F-8E22-4B42-9FC7-E29A3EDADE28}"/>
              </a:ext>
            </a:extLst>
          </p:cNvPr>
          <p:cNvPicPr>
            <a:picLocks noChangeAspect="1"/>
          </p:cNvPicPr>
          <p:nvPr/>
        </p:nvPicPr>
        <p:blipFill>
          <a:blip r:embed="rId3"/>
          <a:stretch>
            <a:fillRect/>
          </a:stretch>
        </p:blipFill>
        <p:spPr>
          <a:xfrm rot="10800000" flipH="1" flipV="1">
            <a:off x="4580764" y="5897812"/>
            <a:ext cx="3371615" cy="759141"/>
          </a:xfrm>
          <a:prstGeom prst="rect">
            <a:avLst/>
          </a:prstGeom>
        </p:spPr>
      </p:pic>
      <p:sp>
        <p:nvSpPr>
          <p:cNvPr id="38" name="Rectangle 33">
            <a:extLst>
              <a:ext uri="{FF2B5EF4-FFF2-40B4-BE49-F238E27FC236}">
                <a16:creationId xmlns:a16="http://schemas.microsoft.com/office/drawing/2014/main" id="{77B9ED5D-FBCA-4F0D-A30B-F8DB7B425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6" descr="Et bilde som inneholder diagram&#10;&#10;Automatisk generert beskrivelse">
            <a:extLst>
              <a:ext uri="{FF2B5EF4-FFF2-40B4-BE49-F238E27FC236}">
                <a16:creationId xmlns:a16="http://schemas.microsoft.com/office/drawing/2014/main" id="{7D9D8E5D-FC0C-02DC-C00C-F1F2B9CAEDCC}"/>
              </a:ext>
            </a:extLst>
          </p:cNvPr>
          <p:cNvPicPr>
            <a:picLocks noChangeAspect="1"/>
          </p:cNvPicPr>
          <p:nvPr/>
        </p:nvPicPr>
        <p:blipFill>
          <a:blip r:embed="rId4"/>
          <a:stretch>
            <a:fillRect/>
          </a:stretch>
        </p:blipFill>
        <p:spPr>
          <a:xfrm>
            <a:off x="8682595" y="3909423"/>
            <a:ext cx="3373708" cy="2264984"/>
          </a:xfrm>
          <a:prstGeom prst="rect">
            <a:avLst/>
          </a:prstGeom>
        </p:spPr>
      </p:pic>
      <p:sp>
        <p:nvSpPr>
          <p:cNvPr id="36" name="Rectangle 35">
            <a:extLst>
              <a:ext uri="{FF2B5EF4-FFF2-40B4-BE49-F238E27FC236}">
                <a16:creationId xmlns:a16="http://schemas.microsoft.com/office/drawing/2014/main" id="{406034C9-73F6-444C-8AF7-50F884786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de 4">
            <a:extLst>
              <a:ext uri="{FF2B5EF4-FFF2-40B4-BE49-F238E27FC236}">
                <a16:creationId xmlns:a16="http://schemas.microsoft.com/office/drawing/2014/main" id="{934A521E-84AC-4E8E-A6B6-60EF781DE096}"/>
              </a:ext>
            </a:extLst>
          </p:cNvPr>
          <p:cNvPicPr>
            <a:picLocks noChangeAspect="1"/>
          </p:cNvPicPr>
          <p:nvPr/>
        </p:nvPicPr>
        <p:blipFill>
          <a:blip r:embed="rId5"/>
          <a:stretch>
            <a:fillRect/>
          </a:stretch>
        </p:blipFill>
        <p:spPr>
          <a:xfrm>
            <a:off x="8578937" y="1329938"/>
            <a:ext cx="3527552" cy="1984248"/>
          </a:xfrm>
          <a:prstGeom prst="rect">
            <a:avLst/>
          </a:prstGeom>
        </p:spPr>
      </p:pic>
      <p:sp>
        <p:nvSpPr>
          <p:cNvPr id="6" name="Content Placeholder 2">
            <a:extLst>
              <a:ext uri="{FF2B5EF4-FFF2-40B4-BE49-F238E27FC236}">
                <a16:creationId xmlns:a16="http://schemas.microsoft.com/office/drawing/2014/main" id="{D7D14533-C8A3-C50F-C890-01F69998D3F9}"/>
              </a:ext>
            </a:extLst>
          </p:cNvPr>
          <p:cNvSpPr txBox="1">
            <a:spLocks/>
          </p:cNvSpPr>
          <p:nvPr/>
        </p:nvSpPr>
        <p:spPr>
          <a:xfrm>
            <a:off x="137747" y="1150060"/>
            <a:ext cx="8358257" cy="475054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dk1"/>
              </a:buClr>
              <a:buSzPts val="2220"/>
            </a:pPr>
            <a:r>
              <a:rPr lang="en-US" sz="2400" b="1" dirty="0" err="1"/>
              <a:t>Obligatorisk</a:t>
            </a:r>
            <a:r>
              <a:rPr lang="en-US" sz="2400" b="1" dirty="0"/>
              <a:t> </a:t>
            </a:r>
            <a:r>
              <a:rPr lang="en-US" sz="2400" b="1" dirty="0" err="1"/>
              <a:t>gruppeveiledning</a:t>
            </a:r>
            <a:r>
              <a:rPr lang="en-US" sz="2400" b="1" dirty="0"/>
              <a:t> </a:t>
            </a:r>
            <a:r>
              <a:rPr lang="en-US" sz="2400" b="1" dirty="0" err="1"/>
              <a:t>i</a:t>
            </a:r>
            <a:r>
              <a:rPr lang="en-US" sz="2400" b="1" dirty="0"/>
              <a:t> </a:t>
            </a:r>
            <a:r>
              <a:rPr lang="en-US" sz="2400" b="1" dirty="0" err="1"/>
              <a:t>hvert</a:t>
            </a:r>
            <a:r>
              <a:rPr lang="en-US" sz="2400" b="1" dirty="0"/>
              <a:t> </a:t>
            </a:r>
            <a:r>
              <a:rPr lang="en-US" sz="2400" b="1" dirty="0" err="1"/>
              <a:t>emne</a:t>
            </a:r>
            <a:r>
              <a:rPr lang="en-US" sz="2400" b="1" dirty="0"/>
              <a:t> med fast </a:t>
            </a:r>
            <a:r>
              <a:rPr lang="en-US" sz="2400" b="1" dirty="0" err="1"/>
              <a:t>etablerte</a:t>
            </a:r>
            <a:r>
              <a:rPr lang="en-US" sz="2400" b="1" dirty="0"/>
              <a:t> </a:t>
            </a:r>
            <a:r>
              <a:rPr lang="en-US" sz="2400" b="1" dirty="0" err="1"/>
              <a:t>veiledningsgrupper</a:t>
            </a:r>
            <a:r>
              <a:rPr lang="en-US" sz="2400" b="1" dirty="0"/>
              <a:t>.</a:t>
            </a:r>
            <a:endParaRPr lang="en-US" sz="2400" b="1" dirty="0">
              <a:cs typeface="Calibri"/>
            </a:endParaRPr>
          </a:p>
          <a:p>
            <a:pPr lvl="1">
              <a:buClr>
                <a:schemeClr val="dk1"/>
              </a:buClr>
              <a:buSzPts val="2220"/>
            </a:pPr>
            <a:r>
              <a:rPr lang="en-US" dirty="0"/>
              <a:t>7-10 </a:t>
            </a:r>
            <a:r>
              <a:rPr lang="en-US" dirty="0" err="1"/>
              <a:t>studenter</a:t>
            </a:r>
            <a:r>
              <a:rPr lang="en-US" dirty="0"/>
              <a:t> </a:t>
            </a:r>
            <a:r>
              <a:rPr lang="en-US" dirty="0" err="1"/>
              <a:t>i</a:t>
            </a:r>
            <a:r>
              <a:rPr lang="en-US" dirty="0"/>
              <a:t> </a:t>
            </a:r>
            <a:r>
              <a:rPr lang="en-US" dirty="0" err="1"/>
              <a:t>hver</a:t>
            </a:r>
            <a:r>
              <a:rPr lang="en-US" dirty="0"/>
              <a:t> </a:t>
            </a:r>
            <a:r>
              <a:rPr lang="en-US" dirty="0" err="1"/>
              <a:t>gruppe</a:t>
            </a:r>
            <a:endParaRPr lang="en-US" dirty="0" err="1">
              <a:cs typeface="Calibri"/>
            </a:endParaRPr>
          </a:p>
          <a:p>
            <a:pPr lvl="1">
              <a:buClr>
                <a:schemeClr val="dk1"/>
              </a:buClr>
              <a:buSzPts val="2220"/>
            </a:pPr>
            <a:r>
              <a:rPr lang="en-US" dirty="0" err="1"/>
              <a:t>Inndelt</a:t>
            </a:r>
            <a:r>
              <a:rPr lang="en-US" dirty="0"/>
              <a:t> </a:t>
            </a:r>
            <a:r>
              <a:rPr lang="en-US" dirty="0" err="1"/>
              <a:t>etter</a:t>
            </a:r>
            <a:r>
              <a:rPr lang="en-US" dirty="0"/>
              <a:t> </a:t>
            </a:r>
            <a:r>
              <a:rPr lang="en-US" dirty="0" err="1"/>
              <a:t>geografisk</a:t>
            </a:r>
            <a:r>
              <a:rPr lang="en-US" dirty="0"/>
              <a:t> </a:t>
            </a:r>
            <a:r>
              <a:rPr lang="en-US" dirty="0" err="1"/>
              <a:t>plassering</a:t>
            </a:r>
            <a:endParaRPr lang="en-US" dirty="0" err="1">
              <a:cs typeface="Calibri"/>
            </a:endParaRPr>
          </a:p>
          <a:p>
            <a:pPr lvl="1">
              <a:buClr>
                <a:schemeClr val="dk1"/>
              </a:buClr>
              <a:buSzPts val="2220"/>
            </a:pPr>
            <a:r>
              <a:rPr lang="en-US" dirty="0"/>
              <a:t>Fast </a:t>
            </a:r>
            <a:r>
              <a:rPr lang="en-US" dirty="0" err="1"/>
              <a:t>skoleveileder</a:t>
            </a:r>
            <a:endParaRPr lang="en-US" dirty="0" err="1">
              <a:cs typeface="Calibri"/>
            </a:endParaRPr>
          </a:p>
          <a:p>
            <a:pPr lvl="1">
              <a:buClr>
                <a:schemeClr val="dk1"/>
              </a:buClr>
              <a:buSzPts val="2220"/>
            </a:pPr>
            <a:r>
              <a:rPr lang="en-US" dirty="0" err="1"/>
              <a:t>Teoriveiledning</a:t>
            </a:r>
            <a:endParaRPr lang="en-US" dirty="0" err="1">
              <a:cs typeface="Calibri"/>
            </a:endParaRPr>
          </a:p>
          <a:p>
            <a:pPr lvl="1">
              <a:buClr>
                <a:schemeClr val="dk1"/>
              </a:buClr>
              <a:buSzPts val="2220"/>
            </a:pPr>
            <a:r>
              <a:rPr lang="en-US" dirty="0" err="1"/>
              <a:t>Veiledning</a:t>
            </a:r>
            <a:r>
              <a:rPr lang="en-US" dirty="0"/>
              <a:t> </a:t>
            </a:r>
            <a:r>
              <a:rPr lang="en-US" dirty="0" err="1"/>
              <a:t>i</a:t>
            </a:r>
            <a:r>
              <a:rPr lang="en-US" dirty="0"/>
              <a:t> </a:t>
            </a:r>
            <a:r>
              <a:rPr lang="en-US" dirty="0" err="1"/>
              <a:t>praksis</a:t>
            </a:r>
            <a:r>
              <a:rPr lang="en-US" dirty="0"/>
              <a:t> </a:t>
            </a:r>
            <a:r>
              <a:rPr lang="en-US" dirty="0" err="1"/>
              <a:t>og</a:t>
            </a:r>
            <a:r>
              <a:rPr lang="en-US" dirty="0"/>
              <a:t> </a:t>
            </a:r>
            <a:r>
              <a:rPr lang="en-US" dirty="0" err="1"/>
              <a:t>prosjektarbeid</a:t>
            </a:r>
            <a:endParaRPr lang="en-US" dirty="0" err="1">
              <a:cs typeface="Calibri"/>
            </a:endParaRPr>
          </a:p>
          <a:p>
            <a:pPr lvl="1">
              <a:buClr>
                <a:schemeClr val="dk1"/>
              </a:buClr>
              <a:buSzPts val="2220"/>
            </a:pPr>
            <a:r>
              <a:rPr lang="en-US" dirty="0" err="1"/>
              <a:t>Veiledning</a:t>
            </a:r>
            <a:r>
              <a:rPr lang="en-US" dirty="0"/>
              <a:t> </a:t>
            </a:r>
            <a:r>
              <a:rPr lang="en-US" dirty="0" err="1"/>
              <a:t>vedrørende</a:t>
            </a:r>
            <a:r>
              <a:rPr lang="en-US" dirty="0"/>
              <a:t> </a:t>
            </a:r>
            <a:r>
              <a:rPr lang="en-US" dirty="0" err="1"/>
              <a:t>eksamensoppgaven</a:t>
            </a:r>
            <a:endParaRPr lang="en-US" dirty="0" err="1">
              <a:cs typeface="Calibri"/>
            </a:endParaRPr>
          </a:p>
          <a:p>
            <a:pPr lvl="1">
              <a:buClr>
                <a:schemeClr val="dk1"/>
              </a:buClr>
              <a:buSzPts val="2220"/>
            </a:pPr>
            <a:endParaRPr lang="en-US" dirty="0">
              <a:cs typeface="Calibri"/>
            </a:endParaRPr>
          </a:p>
          <a:p>
            <a:pPr>
              <a:buClr>
                <a:schemeClr val="dk1"/>
              </a:buClr>
              <a:buSzPts val="2220"/>
            </a:pPr>
            <a:r>
              <a:rPr lang="en-US" sz="2400" b="1" dirty="0" err="1"/>
              <a:t>Individuell</a:t>
            </a:r>
            <a:r>
              <a:rPr lang="en-US" sz="2400" b="1" dirty="0"/>
              <a:t> </a:t>
            </a:r>
            <a:r>
              <a:rPr lang="en-US" sz="2400" b="1" dirty="0" err="1"/>
              <a:t>veiledning</a:t>
            </a:r>
            <a:r>
              <a:rPr lang="en-US" sz="2400" b="1" dirty="0"/>
              <a:t> </a:t>
            </a:r>
            <a:r>
              <a:rPr lang="en-US" sz="2400" b="1" dirty="0" err="1"/>
              <a:t>ved</a:t>
            </a:r>
            <a:r>
              <a:rPr lang="en-US" sz="2400" b="1" dirty="0"/>
              <a:t> </a:t>
            </a:r>
            <a:r>
              <a:rPr lang="en-US" sz="2400" b="1" dirty="0" err="1"/>
              <a:t>etterspørsel</a:t>
            </a:r>
            <a:endParaRPr lang="en-US" sz="2400" b="1" dirty="0" err="1">
              <a:cs typeface="Calibri"/>
            </a:endParaRPr>
          </a:p>
          <a:p>
            <a:pPr lvl="1">
              <a:buClr>
                <a:schemeClr val="dk1"/>
              </a:buClr>
              <a:buSzPts val="2220"/>
            </a:pPr>
            <a:r>
              <a:rPr lang="en-US" dirty="0" err="1"/>
              <a:t>Studenten</a:t>
            </a:r>
            <a:r>
              <a:rPr lang="en-US" dirty="0"/>
              <a:t> </a:t>
            </a:r>
            <a:r>
              <a:rPr lang="en-US" dirty="0" err="1"/>
              <a:t>avtaler</a:t>
            </a:r>
            <a:r>
              <a:rPr lang="en-US" dirty="0"/>
              <a:t> </a:t>
            </a:r>
            <a:r>
              <a:rPr lang="en-US" dirty="0" err="1"/>
              <a:t>direkte</a:t>
            </a:r>
            <a:r>
              <a:rPr lang="en-US" dirty="0"/>
              <a:t> med </a:t>
            </a:r>
            <a:r>
              <a:rPr lang="en-US" dirty="0" err="1"/>
              <a:t>skoleveileder</a:t>
            </a:r>
            <a:r>
              <a:rPr lang="en-US" dirty="0"/>
              <a:t> </a:t>
            </a:r>
            <a:r>
              <a:rPr lang="en-US" dirty="0" err="1"/>
              <a:t>etter</a:t>
            </a:r>
            <a:r>
              <a:rPr lang="en-US" dirty="0"/>
              <a:t> </a:t>
            </a:r>
            <a:r>
              <a:rPr lang="en-US" dirty="0" err="1"/>
              <a:t>behov</a:t>
            </a:r>
            <a:r>
              <a:rPr lang="en-US" dirty="0"/>
              <a:t>, 2x30min per semester</a:t>
            </a:r>
            <a:endParaRPr lang="en-US" dirty="0">
              <a:cs typeface="Calibri"/>
            </a:endParaRPr>
          </a:p>
          <a:p>
            <a:pPr marL="457200" lvl="1">
              <a:buClr>
                <a:schemeClr val="dk1"/>
              </a:buClr>
              <a:buSzPts val="2220"/>
            </a:pPr>
            <a:endParaRPr lang="en-US" dirty="0">
              <a:cs typeface="Calibri"/>
            </a:endParaRPr>
          </a:p>
        </p:txBody>
      </p:sp>
      <p:cxnSp>
        <p:nvCxnSpPr>
          <p:cNvPr id="2" name="Rett linje 1">
            <a:extLst>
              <a:ext uri="{FF2B5EF4-FFF2-40B4-BE49-F238E27FC236}">
                <a16:creationId xmlns:a16="http://schemas.microsoft.com/office/drawing/2014/main" id="{CAFF2BA9-056D-050A-2B2B-458DDC84E61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431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Rett linje 2">
            <a:extLst>
              <a:ext uri="{FF2B5EF4-FFF2-40B4-BE49-F238E27FC236}">
                <a16:creationId xmlns:a16="http://schemas.microsoft.com/office/drawing/2014/main" id="{CD82C45C-CCED-8417-A18C-B87295CA556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2">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2CA1FE-BDA9-4D04-BBAF-2B23674051AE}"/>
              </a:ext>
            </a:extLst>
          </p:cNvPr>
          <p:cNvSpPr>
            <a:spLocks noGrp="1"/>
          </p:cNvSpPr>
          <p:nvPr>
            <p:ph type="title"/>
          </p:nvPr>
        </p:nvSpPr>
        <p:spPr>
          <a:xfrm>
            <a:off x="438913" y="247078"/>
            <a:ext cx="4832802" cy="831405"/>
          </a:xfrm>
        </p:spPr>
        <p:txBody>
          <a:bodyPr>
            <a:normAutofit/>
          </a:bodyPr>
          <a:lstStyle/>
          <a:p>
            <a:r>
              <a:rPr lang="nb-NO" sz="3400" b="1" dirty="0">
                <a:cs typeface="Calibri Light"/>
              </a:rPr>
              <a:t>Hvem er </a:t>
            </a:r>
            <a:endParaRPr lang="nb-NO" dirty="0"/>
          </a:p>
        </p:txBody>
      </p:sp>
      <p:sp>
        <p:nvSpPr>
          <p:cNvPr id="27" name="Rectangle 2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Bilde 6">
            <a:extLst>
              <a:ext uri="{FF2B5EF4-FFF2-40B4-BE49-F238E27FC236}">
                <a16:creationId xmlns:a16="http://schemas.microsoft.com/office/drawing/2014/main" id="{305E1E1F-58E1-4F7A-9FEF-5A7C1E141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3621" y="515100"/>
            <a:ext cx="4545230" cy="3033941"/>
          </a:xfrm>
          <a:prstGeom prst="rect">
            <a:avLst/>
          </a:prstGeom>
          <a:ln>
            <a:solidFill>
              <a:schemeClr val="accent2">
                <a:lumMod val="75000"/>
              </a:schemeClr>
            </a:solidFill>
          </a:ln>
        </p:spPr>
      </p:pic>
      <p:sp>
        <p:nvSpPr>
          <p:cNvPr id="11" name="TekstSylinder 10">
            <a:extLst>
              <a:ext uri="{FF2B5EF4-FFF2-40B4-BE49-F238E27FC236}">
                <a16:creationId xmlns:a16="http://schemas.microsoft.com/office/drawing/2014/main" id="{31D28082-FAF7-428D-874D-AE53980D89DE}"/>
              </a:ext>
            </a:extLst>
          </p:cNvPr>
          <p:cNvSpPr txBox="1"/>
          <p:nvPr/>
        </p:nvSpPr>
        <p:spPr>
          <a:xfrm>
            <a:off x="425578" y="4918197"/>
            <a:ext cx="3429000" cy="230832"/>
          </a:xfrm>
          <a:prstGeom prst="rect">
            <a:avLst/>
          </a:prstGeom>
          <a:noFill/>
        </p:spPr>
        <p:txBody>
          <a:bodyPr wrap="square" rtlCol="0">
            <a:spAutoFit/>
          </a:bodyPr>
          <a:lstStyle/>
          <a:p>
            <a:r>
              <a:rPr lang="nb-NO" sz="900" dirty="0"/>
              <a:t>Foto: Silje Margrethe Jørgensen</a:t>
            </a:r>
          </a:p>
        </p:txBody>
      </p:sp>
      <p:pic>
        <p:nvPicPr>
          <p:cNvPr id="5" name="Bilde 5">
            <a:extLst>
              <a:ext uri="{FF2B5EF4-FFF2-40B4-BE49-F238E27FC236}">
                <a16:creationId xmlns:a16="http://schemas.microsoft.com/office/drawing/2014/main" id="{6C95F348-1AE5-4DAB-82B9-86C4B5F4D9D5}"/>
              </a:ext>
            </a:extLst>
          </p:cNvPr>
          <p:cNvPicPr>
            <a:picLocks noChangeAspect="1"/>
          </p:cNvPicPr>
          <p:nvPr/>
        </p:nvPicPr>
        <p:blipFill>
          <a:blip r:embed="rId4"/>
          <a:stretch>
            <a:fillRect/>
          </a:stretch>
        </p:blipFill>
        <p:spPr>
          <a:xfrm>
            <a:off x="2825114" y="361958"/>
            <a:ext cx="3581784" cy="725824"/>
          </a:xfrm>
          <a:prstGeom prst="rect">
            <a:avLst/>
          </a:prstGeom>
        </p:spPr>
      </p:pic>
      <p:pic>
        <p:nvPicPr>
          <p:cNvPr id="12" name="Bilde 12" descr="Et bilde som inneholder tekst, himmel, person, utendørs&#10;&#10;Automatisk generert beskrivelse">
            <a:extLst>
              <a:ext uri="{FF2B5EF4-FFF2-40B4-BE49-F238E27FC236}">
                <a16:creationId xmlns:a16="http://schemas.microsoft.com/office/drawing/2014/main" id="{218E635E-4499-4EDC-BBBD-E21ED6469E4A}"/>
              </a:ext>
            </a:extLst>
          </p:cNvPr>
          <p:cNvPicPr>
            <a:picLocks noChangeAspect="1"/>
          </p:cNvPicPr>
          <p:nvPr/>
        </p:nvPicPr>
        <p:blipFill rotWithShape="1">
          <a:blip r:embed="rId5"/>
          <a:srcRect l="246" t="363" r="19672" b="4669"/>
          <a:stretch/>
        </p:blipFill>
        <p:spPr>
          <a:xfrm>
            <a:off x="486688" y="3166391"/>
            <a:ext cx="2036628" cy="1610089"/>
          </a:xfrm>
          <a:prstGeom prst="rect">
            <a:avLst/>
          </a:prstGeom>
          <a:ln>
            <a:solidFill>
              <a:schemeClr val="accent2">
                <a:lumMod val="75000"/>
              </a:schemeClr>
            </a:solidFill>
          </a:ln>
        </p:spPr>
      </p:pic>
      <p:pic>
        <p:nvPicPr>
          <p:cNvPr id="10" name="Plassholder for innhold 9">
            <a:extLst>
              <a:ext uri="{FF2B5EF4-FFF2-40B4-BE49-F238E27FC236}">
                <a16:creationId xmlns:a16="http://schemas.microsoft.com/office/drawing/2014/main" id="{B9369E3C-C960-4E0E-86B8-167B58C4ECB7}"/>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r="15883" b="2218"/>
          <a:stretch/>
        </p:blipFill>
        <p:spPr>
          <a:xfrm>
            <a:off x="4943259" y="1236986"/>
            <a:ext cx="2052448" cy="1590168"/>
          </a:xfrm>
          <a:ln>
            <a:solidFill>
              <a:schemeClr val="accent2">
                <a:lumMod val="75000"/>
              </a:schemeClr>
            </a:solidFill>
          </a:ln>
        </p:spPr>
      </p:pic>
      <p:pic>
        <p:nvPicPr>
          <p:cNvPr id="20" name="Bilde 19">
            <a:extLst>
              <a:ext uri="{FF2B5EF4-FFF2-40B4-BE49-F238E27FC236}">
                <a16:creationId xmlns:a16="http://schemas.microsoft.com/office/drawing/2014/main" id="{F35C5D9D-0A81-4139-A6F8-BC4E76540F64}"/>
              </a:ext>
            </a:extLst>
          </p:cNvPr>
          <p:cNvPicPr>
            <a:picLocks noChangeAspect="1"/>
          </p:cNvPicPr>
          <p:nvPr/>
        </p:nvPicPr>
        <p:blipFill rotWithShape="1">
          <a:blip r:embed="rId7">
            <a:extLst>
              <a:ext uri="{28A0092B-C50C-407E-A947-70E740481C1C}">
                <a14:useLocalDpi xmlns:a14="http://schemas.microsoft.com/office/drawing/2010/main" val="0"/>
              </a:ext>
            </a:extLst>
          </a:blip>
          <a:srcRect l="12905" t="11367" r="25186" b="14623"/>
          <a:stretch/>
        </p:blipFill>
        <p:spPr>
          <a:xfrm>
            <a:off x="2725845" y="1318841"/>
            <a:ext cx="2018691" cy="1608456"/>
          </a:xfrm>
          <a:prstGeom prst="rect">
            <a:avLst/>
          </a:prstGeom>
          <a:ln>
            <a:solidFill>
              <a:schemeClr val="accent2">
                <a:lumMod val="75000"/>
              </a:schemeClr>
            </a:solidFill>
          </a:ln>
        </p:spPr>
      </p:pic>
      <p:pic>
        <p:nvPicPr>
          <p:cNvPr id="24" name="Bilde 23">
            <a:extLst>
              <a:ext uri="{FF2B5EF4-FFF2-40B4-BE49-F238E27FC236}">
                <a16:creationId xmlns:a16="http://schemas.microsoft.com/office/drawing/2014/main" id="{19F11532-A4CE-4464-B5B5-0C98FBC82E46}"/>
              </a:ext>
            </a:extLst>
          </p:cNvPr>
          <p:cNvPicPr>
            <a:picLocks noChangeAspect="1"/>
          </p:cNvPicPr>
          <p:nvPr/>
        </p:nvPicPr>
        <p:blipFill rotWithShape="1">
          <a:blip r:embed="rId8">
            <a:extLst>
              <a:ext uri="{28A0092B-C50C-407E-A947-70E740481C1C}">
                <a14:useLocalDpi xmlns:a14="http://schemas.microsoft.com/office/drawing/2010/main" val="0"/>
              </a:ext>
            </a:extLst>
          </a:blip>
          <a:srcRect l="11793" r="17062" b="15697"/>
          <a:stretch/>
        </p:blipFill>
        <p:spPr>
          <a:xfrm>
            <a:off x="493114" y="1359262"/>
            <a:ext cx="2036629" cy="1608456"/>
          </a:xfrm>
          <a:prstGeom prst="rect">
            <a:avLst/>
          </a:prstGeom>
          <a:ln>
            <a:solidFill>
              <a:schemeClr val="accent2">
                <a:lumMod val="75000"/>
              </a:schemeClr>
            </a:solidFill>
          </a:ln>
        </p:spPr>
      </p:pic>
      <p:pic>
        <p:nvPicPr>
          <p:cNvPr id="31" name="Bilde 30">
            <a:extLst>
              <a:ext uri="{FF2B5EF4-FFF2-40B4-BE49-F238E27FC236}">
                <a16:creationId xmlns:a16="http://schemas.microsoft.com/office/drawing/2014/main" id="{16F757C0-FF40-438C-A2BF-290DADAE31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6983" y="3617666"/>
            <a:ext cx="4534599" cy="3024542"/>
          </a:xfrm>
          <a:prstGeom prst="rect">
            <a:avLst/>
          </a:prstGeom>
          <a:ln>
            <a:solidFill>
              <a:schemeClr val="accent2">
                <a:lumMod val="75000"/>
              </a:schemeClr>
            </a:solidFill>
          </a:ln>
        </p:spPr>
      </p:pic>
      <p:pic>
        <p:nvPicPr>
          <p:cNvPr id="4" name="Bilde 3" descr="Et bilde som inneholder himmel, utendørs, person, stående&#10;&#10;Automatisk generert beskrivelse">
            <a:extLst>
              <a:ext uri="{FF2B5EF4-FFF2-40B4-BE49-F238E27FC236}">
                <a16:creationId xmlns:a16="http://schemas.microsoft.com/office/drawing/2014/main" id="{6DAFDB8F-F1C5-FC87-D58A-9F38818E33D8}"/>
              </a:ext>
            </a:extLst>
          </p:cNvPr>
          <p:cNvPicPr>
            <a:picLocks noChangeAspect="1"/>
          </p:cNvPicPr>
          <p:nvPr/>
        </p:nvPicPr>
        <p:blipFill rotWithShape="1">
          <a:blip r:embed="rId10">
            <a:extLst>
              <a:ext uri="{28A0092B-C50C-407E-A947-70E740481C1C}">
                <a14:useLocalDpi xmlns:a14="http://schemas.microsoft.com/office/drawing/2010/main" val="0"/>
              </a:ext>
            </a:extLst>
          </a:blip>
          <a:srcRect l="14335" r="3973"/>
          <a:stretch/>
        </p:blipFill>
        <p:spPr>
          <a:xfrm>
            <a:off x="4943259" y="3114741"/>
            <a:ext cx="2043210" cy="1619386"/>
          </a:xfrm>
          <a:prstGeom prst="rect">
            <a:avLst/>
          </a:prstGeom>
          <a:ln>
            <a:solidFill>
              <a:schemeClr val="accent2">
                <a:lumMod val="75000"/>
              </a:schemeClr>
            </a:solidFill>
          </a:ln>
        </p:spPr>
      </p:pic>
      <p:pic>
        <p:nvPicPr>
          <p:cNvPr id="8" name="Bilde 7" descr="Et bilde som inneholder person, mann, innendørs, stående&#10;&#10;Automatisk generert beskrivelse">
            <a:extLst>
              <a:ext uri="{FF2B5EF4-FFF2-40B4-BE49-F238E27FC236}">
                <a16:creationId xmlns:a16="http://schemas.microsoft.com/office/drawing/2014/main" id="{4B4002FA-3756-BEAC-3119-1EDB6CECFC98}"/>
              </a:ext>
            </a:extLst>
          </p:cNvPr>
          <p:cNvPicPr>
            <a:picLocks noChangeAspect="1"/>
          </p:cNvPicPr>
          <p:nvPr/>
        </p:nvPicPr>
        <p:blipFill rotWithShape="1">
          <a:blip r:embed="rId11">
            <a:extLst>
              <a:ext uri="{28A0092B-C50C-407E-A947-70E740481C1C}">
                <a14:useLocalDpi xmlns:a14="http://schemas.microsoft.com/office/drawing/2010/main" val="0"/>
              </a:ext>
            </a:extLst>
          </a:blip>
          <a:srcRect b="19188"/>
          <a:stretch/>
        </p:blipFill>
        <p:spPr>
          <a:xfrm>
            <a:off x="2729448" y="3151426"/>
            <a:ext cx="2018690" cy="1610089"/>
          </a:xfrm>
          <a:prstGeom prst="rect">
            <a:avLst/>
          </a:prstGeom>
          <a:ln>
            <a:solidFill>
              <a:schemeClr val="accent2">
                <a:lumMod val="75000"/>
              </a:schemeClr>
            </a:solidFill>
          </a:ln>
        </p:spPr>
      </p:pic>
      <p:sp>
        <p:nvSpPr>
          <p:cNvPr id="9" name="TekstSylinder 8">
            <a:extLst>
              <a:ext uri="{FF2B5EF4-FFF2-40B4-BE49-F238E27FC236}">
                <a16:creationId xmlns:a16="http://schemas.microsoft.com/office/drawing/2014/main" id="{284BC3F0-BBE2-D4FF-B806-9FF50E4813BF}"/>
              </a:ext>
            </a:extLst>
          </p:cNvPr>
          <p:cNvSpPr txBox="1"/>
          <p:nvPr/>
        </p:nvSpPr>
        <p:spPr>
          <a:xfrm>
            <a:off x="457200" y="855631"/>
            <a:ext cx="3689937" cy="400110"/>
          </a:xfrm>
          <a:prstGeom prst="rect">
            <a:avLst/>
          </a:prstGeom>
          <a:noFill/>
        </p:spPr>
        <p:txBody>
          <a:bodyPr wrap="square" rtlCol="0">
            <a:spAutoFit/>
          </a:bodyPr>
          <a:lstStyle/>
          <a:p>
            <a:r>
              <a:rPr lang="nb-NO" sz="2000" b="1" dirty="0"/>
              <a:t>Per mars 2023</a:t>
            </a:r>
          </a:p>
        </p:txBody>
      </p:sp>
      <p:sp>
        <p:nvSpPr>
          <p:cNvPr id="13" name="TekstSylinder 12">
            <a:extLst>
              <a:ext uri="{FF2B5EF4-FFF2-40B4-BE49-F238E27FC236}">
                <a16:creationId xmlns:a16="http://schemas.microsoft.com/office/drawing/2014/main" id="{5B18818C-8A3F-438E-A5D8-2CA69A202BD2}"/>
              </a:ext>
            </a:extLst>
          </p:cNvPr>
          <p:cNvSpPr txBox="1"/>
          <p:nvPr/>
        </p:nvSpPr>
        <p:spPr>
          <a:xfrm>
            <a:off x="496924" y="5211849"/>
            <a:ext cx="6126480" cy="1569660"/>
          </a:xfrm>
          <a:prstGeom prst="rect">
            <a:avLst/>
          </a:prstGeom>
          <a:noFill/>
        </p:spPr>
        <p:txBody>
          <a:bodyPr wrap="square">
            <a:spAutoFit/>
          </a:bodyPr>
          <a:lstStyle/>
          <a:p>
            <a:r>
              <a:rPr lang="en-GB" sz="3200" b="1" dirty="0" err="1"/>
              <a:t>Samarbeid</a:t>
            </a:r>
            <a:r>
              <a:rPr lang="en-GB" sz="3200" b="1" dirty="0"/>
              <a:t> med </a:t>
            </a:r>
            <a:r>
              <a:rPr lang="en-GB" sz="3200" dirty="0">
                <a:hlinkClick r:id="rId12"/>
              </a:rPr>
              <a:t>https://www.prios.no</a:t>
            </a:r>
            <a:endParaRPr lang="en-GB" sz="3200" dirty="0"/>
          </a:p>
          <a:p>
            <a:r>
              <a:rPr lang="en-GB" sz="3200" b="1" dirty="0" err="1"/>
              <a:t>Studiesenter</a:t>
            </a:r>
            <a:r>
              <a:rPr lang="en-GB" sz="3200" b="1" dirty="0"/>
              <a:t> </a:t>
            </a:r>
            <a:r>
              <a:rPr lang="en-GB" sz="3200" b="1" dirty="0" err="1"/>
              <a:t>på</a:t>
            </a:r>
            <a:r>
              <a:rPr lang="en-GB" sz="3200" b="1" dirty="0"/>
              <a:t> Steinkjer</a:t>
            </a:r>
          </a:p>
        </p:txBody>
      </p:sp>
      <p:pic>
        <p:nvPicPr>
          <p:cNvPr id="1028" name="Picture 4">
            <a:extLst>
              <a:ext uri="{FF2B5EF4-FFF2-40B4-BE49-F238E27FC236}">
                <a16:creationId xmlns:a16="http://schemas.microsoft.com/office/drawing/2014/main" id="{65964116-ED5E-E665-B519-7321E518CE8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21970" y="5227080"/>
            <a:ext cx="2134290" cy="550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560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Rett linje 5">
            <a:extLst>
              <a:ext uri="{FF2B5EF4-FFF2-40B4-BE49-F238E27FC236}">
                <a16:creationId xmlns:a16="http://schemas.microsoft.com/office/drawing/2014/main" id="{C919EC0C-2305-9355-5785-3591BA14F7A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DC7F36E-8F0D-0620-8E7C-AE7AD36B6F63}"/>
              </a:ext>
            </a:extLst>
          </p:cNvPr>
          <p:cNvSpPr>
            <a:spLocks noGrp="1"/>
          </p:cNvSpPr>
          <p:nvPr>
            <p:ph type="title"/>
          </p:nvPr>
        </p:nvSpPr>
        <p:spPr>
          <a:xfrm>
            <a:off x="205740" y="1131957"/>
            <a:ext cx="4435859" cy="4594085"/>
          </a:xfrm>
        </p:spPr>
        <p:txBody>
          <a:bodyPr>
            <a:normAutofit/>
          </a:bodyPr>
          <a:lstStyle/>
          <a:p>
            <a:r>
              <a:rPr lang="nb-NO" sz="4000" b="1" dirty="0">
                <a:latin typeface="Arial" panose="020B0604020202020204" pitchFamily="34" charset="0"/>
                <a:cs typeface="Arial" panose="020B0604020202020204" pitchFamily="34" charset="0"/>
              </a:rPr>
              <a:t>OPPTAKSKRAV</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4553EB0A-9814-AA01-5CC5-EF6F49C78A52}"/>
              </a:ext>
            </a:extLst>
          </p:cNvPr>
          <p:cNvSpPr>
            <a:spLocks noGrp="1"/>
          </p:cNvSpPr>
          <p:nvPr>
            <p:ph idx="1"/>
          </p:nvPr>
        </p:nvSpPr>
        <p:spPr>
          <a:xfrm>
            <a:off x="4354246" y="226586"/>
            <a:ext cx="5697421" cy="2966980"/>
          </a:xfrm>
        </p:spPr>
        <p:txBody>
          <a:bodyPr anchor="ctr">
            <a:normAutofit lnSpcReduction="10000"/>
          </a:bodyPr>
          <a:lstStyle/>
          <a:p>
            <a:pPr marL="514350" indent="-514350">
              <a:buFont typeface="+mj-lt"/>
              <a:buAutoNum type="arabicPeriod"/>
            </a:pPr>
            <a:r>
              <a:rPr lang="nb-NO" sz="3600" dirty="0"/>
              <a:t>Erfaring</a:t>
            </a:r>
          </a:p>
          <a:p>
            <a:pPr marL="514350" indent="-514350">
              <a:buFont typeface="+mj-lt"/>
              <a:buAutoNum type="arabicPeriod"/>
            </a:pPr>
            <a:r>
              <a:rPr lang="nb-NO" sz="3600" dirty="0"/>
              <a:t>Formelle opptakskrav</a:t>
            </a:r>
          </a:p>
          <a:p>
            <a:pPr marL="514350" indent="-514350">
              <a:buFont typeface="+mj-lt"/>
              <a:buAutoNum type="arabicPeriod"/>
            </a:pPr>
            <a:r>
              <a:rPr lang="nb-NO" sz="3600" dirty="0"/>
              <a:t>Realkompetansevurdering</a:t>
            </a:r>
          </a:p>
          <a:p>
            <a:pPr marL="0" indent="0">
              <a:buNone/>
            </a:pPr>
            <a:endParaRPr lang="nb-NO" sz="3600" dirty="0">
              <a:ea typeface="+mn-lt"/>
              <a:cs typeface="+mn-lt"/>
            </a:endParaRPr>
          </a:p>
          <a:p>
            <a:pPr marL="0" indent="0">
              <a:buNone/>
            </a:pPr>
            <a:r>
              <a:rPr lang="nb-NO" sz="2400" dirty="0">
                <a:ea typeface="+mn-lt"/>
                <a:cs typeface="+mn-lt"/>
                <a:hlinkClick r:id="rId3"/>
              </a:rPr>
              <a:t>Forskrift om opptak, studier og eksamen ved KBT fagskole - Lovdata</a:t>
            </a:r>
            <a:endParaRPr lang="nb-NO" sz="2400"/>
          </a:p>
        </p:txBody>
      </p:sp>
      <p:pic>
        <p:nvPicPr>
          <p:cNvPr id="5" name="Picture 3">
            <a:extLst>
              <a:ext uri="{FF2B5EF4-FFF2-40B4-BE49-F238E27FC236}">
                <a16:creationId xmlns:a16="http://schemas.microsoft.com/office/drawing/2014/main" id="{2D1CF068-FB0C-E9A5-6BF2-F7FF7796D90E}"/>
              </a:ext>
            </a:extLst>
          </p:cNvPr>
          <p:cNvPicPr>
            <a:picLocks noChangeAspect="1"/>
          </p:cNvPicPr>
          <p:nvPr/>
        </p:nvPicPr>
        <p:blipFill>
          <a:blip r:embed="rId4"/>
          <a:stretch>
            <a:fillRect/>
          </a:stretch>
        </p:blipFill>
        <p:spPr>
          <a:xfrm rot="10800000" flipH="1" flipV="1">
            <a:off x="10553506" y="6368348"/>
            <a:ext cx="1533156" cy="341127"/>
          </a:xfrm>
          <a:prstGeom prst="rect">
            <a:avLst/>
          </a:prstGeom>
        </p:spPr>
      </p:pic>
      <p:pic>
        <p:nvPicPr>
          <p:cNvPr id="4" name="Bilde 6" descr="Et bilde som inneholder tekst&#10;&#10;Automatisk generert beskrivelse">
            <a:extLst>
              <a:ext uri="{FF2B5EF4-FFF2-40B4-BE49-F238E27FC236}">
                <a16:creationId xmlns:a16="http://schemas.microsoft.com/office/drawing/2014/main" id="{FB6FA2E8-EC0D-E95E-6AE1-2FA3B05B2EA7}"/>
              </a:ext>
            </a:extLst>
          </p:cNvPr>
          <p:cNvPicPr>
            <a:picLocks noChangeAspect="1"/>
          </p:cNvPicPr>
          <p:nvPr/>
        </p:nvPicPr>
        <p:blipFill>
          <a:blip r:embed="rId5"/>
          <a:stretch>
            <a:fillRect/>
          </a:stretch>
        </p:blipFill>
        <p:spPr>
          <a:xfrm>
            <a:off x="4350084" y="3593263"/>
            <a:ext cx="6205621" cy="2425370"/>
          </a:xfrm>
          <a:prstGeom prst="rect">
            <a:avLst/>
          </a:prstGeom>
        </p:spPr>
      </p:pic>
    </p:spTree>
    <p:extLst>
      <p:ext uri="{BB962C8B-B14F-4D97-AF65-F5344CB8AC3E}">
        <p14:creationId xmlns:p14="http://schemas.microsoft.com/office/powerpoint/2010/main" val="14268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Rett linje 5">
            <a:extLst>
              <a:ext uri="{FF2B5EF4-FFF2-40B4-BE49-F238E27FC236}">
                <a16:creationId xmlns:a16="http://schemas.microsoft.com/office/drawing/2014/main" id="{A0067EA8-9147-AA7A-0EE8-3405583C7D8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DC7F36E-8F0D-0620-8E7C-AE7AD36B6F63}"/>
              </a:ext>
            </a:extLst>
          </p:cNvPr>
          <p:cNvSpPr>
            <a:spLocks noGrp="1"/>
          </p:cNvSpPr>
          <p:nvPr>
            <p:ph type="title"/>
          </p:nvPr>
        </p:nvSpPr>
        <p:spPr>
          <a:xfrm>
            <a:off x="87464" y="1131957"/>
            <a:ext cx="4079808" cy="4594085"/>
          </a:xfrm>
        </p:spPr>
        <p:txBody>
          <a:bodyPr>
            <a:normAutofit/>
          </a:bodyPr>
          <a:lstStyle/>
          <a:p>
            <a:r>
              <a:rPr lang="nb-NO" sz="4000" b="1" dirty="0">
                <a:latin typeface="Arial" panose="020B0604020202020204" pitchFamily="34" charset="0"/>
                <a:cs typeface="Arial" panose="020B0604020202020204" pitchFamily="34" charset="0"/>
              </a:rPr>
              <a:t>OPPTAKSKRAV</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4553EB0A-9814-AA01-5CC5-EF6F49C78A52}"/>
              </a:ext>
            </a:extLst>
          </p:cNvPr>
          <p:cNvSpPr>
            <a:spLocks noGrp="1"/>
          </p:cNvSpPr>
          <p:nvPr>
            <p:ph idx="1"/>
          </p:nvPr>
        </p:nvSpPr>
        <p:spPr>
          <a:xfrm>
            <a:off x="4448092" y="1799860"/>
            <a:ext cx="7153275" cy="4152884"/>
          </a:xfrm>
        </p:spPr>
        <p:txBody>
          <a:bodyPr anchor="t">
            <a:normAutofit/>
          </a:bodyPr>
          <a:lstStyle/>
          <a:p>
            <a:r>
              <a:rPr lang="nb-NO" dirty="0"/>
              <a:t>Relevant erfaring fra arbeid i offentlig og privat virksomhet, frivillige organisasjoner, egne foretak, etablerer virksomhet</a:t>
            </a:r>
          </a:p>
          <a:p>
            <a:r>
              <a:rPr lang="nb-NO" dirty="0"/>
              <a:t>Dokumentasjon: Motivasjonsbrev</a:t>
            </a:r>
          </a:p>
        </p:txBody>
      </p:sp>
      <p:sp>
        <p:nvSpPr>
          <p:cNvPr id="4" name="TekstSylinder 3">
            <a:extLst>
              <a:ext uri="{FF2B5EF4-FFF2-40B4-BE49-F238E27FC236}">
                <a16:creationId xmlns:a16="http://schemas.microsoft.com/office/drawing/2014/main" id="{0EAD3968-A892-5C7E-3229-EBCDD2D0CCE2}"/>
              </a:ext>
            </a:extLst>
          </p:cNvPr>
          <p:cNvSpPr txBox="1"/>
          <p:nvPr/>
        </p:nvSpPr>
        <p:spPr>
          <a:xfrm>
            <a:off x="4448092" y="624323"/>
            <a:ext cx="3383280" cy="584775"/>
          </a:xfrm>
          <a:prstGeom prst="rect">
            <a:avLst/>
          </a:prstGeom>
          <a:noFill/>
        </p:spPr>
        <p:txBody>
          <a:bodyPr wrap="square" lIns="91440" tIns="45720" rIns="91440" bIns="45720" rtlCol="0" anchor="t">
            <a:spAutoFit/>
          </a:bodyPr>
          <a:lstStyle/>
          <a:p>
            <a:pPr marL="514350" indent="-514350">
              <a:buFont typeface="+mj-lt"/>
              <a:buAutoNum type="arabicPeriod"/>
            </a:pPr>
            <a:r>
              <a:rPr lang="nb-NO" sz="3200" b="1" dirty="0">
                <a:latin typeface="+mj-lt"/>
              </a:rPr>
              <a:t>ERFARING</a:t>
            </a:r>
          </a:p>
        </p:txBody>
      </p:sp>
      <p:pic>
        <p:nvPicPr>
          <p:cNvPr id="7" name="Picture 3">
            <a:extLst>
              <a:ext uri="{FF2B5EF4-FFF2-40B4-BE49-F238E27FC236}">
                <a16:creationId xmlns:a16="http://schemas.microsoft.com/office/drawing/2014/main" id="{02566AB7-8CC8-8560-DEFD-40E9EA48AE18}"/>
              </a:ext>
            </a:extLst>
          </p:cNvPr>
          <p:cNvPicPr>
            <a:picLocks noChangeAspect="1"/>
          </p:cNvPicPr>
          <p:nvPr/>
        </p:nvPicPr>
        <p:blipFill>
          <a:blip r:embed="rId3"/>
          <a:stretch>
            <a:fillRect/>
          </a:stretch>
        </p:blipFill>
        <p:spPr>
          <a:xfrm rot="10800000" flipH="1" flipV="1">
            <a:off x="10553506" y="6368348"/>
            <a:ext cx="1533156" cy="341127"/>
          </a:xfrm>
          <a:prstGeom prst="rect">
            <a:avLst/>
          </a:prstGeom>
        </p:spPr>
      </p:pic>
    </p:spTree>
    <p:extLst>
      <p:ext uri="{BB962C8B-B14F-4D97-AF65-F5344CB8AC3E}">
        <p14:creationId xmlns:p14="http://schemas.microsoft.com/office/powerpoint/2010/main" val="3817235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Rett linje 6">
            <a:extLst>
              <a:ext uri="{FF2B5EF4-FFF2-40B4-BE49-F238E27FC236}">
                <a16:creationId xmlns:a16="http://schemas.microsoft.com/office/drawing/2014/main" id="{B065D1A5-BD69-D4B2-78B0-195A2AE9E8A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DC7F36E-8F0D-0620-8E7C-AE7AD36B6F63}"/>
              </a:ext>
            </a:extLst>
          </p:cNvPr>
          <p:cNvSpPr>
            <a:spLocks noGrp="1"/>
          </p:cNvSpPr>
          <p:nvPr>
            <p:ph type="title"/>
          </p:nvPr>
        </p:nvSpPr>
        <p:spPr>
          <a:xfrm>
            <a:off x="3048" y="1131957"/>
            <a:ext cx="4035555" cy="4594085"/>
          </a:xfrm>
        </p:spPr>
        <p:txBody>
          <a:bodyPr>
            <a:normAutofit/>
          </a:bodyPr>
          <a:lstStyle/>
          <a:p>
            <a:r>
              <a:rPr lang="nb-NO" sz="4000" b="1" dirty="0">
                <a:latin typeface="Arial" panose="020B0604020202020204" pitchFamily="34" charset="0"/>
                <a:cs typeface="Arial" panose="020B0604020202020204" pitchFamily="34" charset="0"/>
              </a:rPr>
              <a:t>OPPTAKSKRAV</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4553EB0A-9814-AA01-5CC5-EF6F49C78A52}"/>
              </a:ext>
            </a:extLst>
          </p:cNvPr>
          <p:cNvSpPr>
            <a:spLocks noGrp="1"/>
          </p:cNvSpPr>
          <p:nvPr>
            <p:ph idx="1"/>
          </p:nvPr>
        </p:nvSpPr>
        <p:spPr>
          <a:xfrm>
            <a:off x="4173301" y="1007202"/>
            <a:ext cx="7796710" cy="5615743"/>
          </a:xfrm>
        </p:spPr>
        <p:txBody>
          <a:bodyPr anchor="t">
            <a:normAutofit/>
          </a:bodyPr>
          <a:lstStyle/>
          <a:p>
            <a:r>
              <a:rPr lang="nb-NO" dirty="0"/>
              <a:t>Fagbrev som helsefagarbeider og barne- og ungdomsarbeider på videregående nivå. </a:t>
            </a:r>
          </a:p>
          <a:p>
            <a:r>
              <a:rPr lang="nb-NO" dirty="0"/>
              <a:t>Generell studiekompetanse oppnådd etter studier på høyskole, universitet , eller fagskolenivå Relevans vurderes i forhold til studiets innhold.</a:t>
            </a:r>
            <a:endParaRPr lang="nb-NO" dirty="0">
              <a:cs typeface="Calibri"/>
            </a:endParaRPr>
          </a:p>
          <a:p>
            <a:r>
              <a:rPr lang="nb-NO" dirty="0"/>
              <a:t>Kvalifiserer du ikke på bakgrunn av utdanning har du krav til å bli vurdert på grunnlag av realkompetanse.</a:t>
            </a:r>
            <a:endParaRPr lang="nb-NO" dirty="0">
              <a:cs typeface="Calibri" panose="020F0502020204030204"/>
            </a:endParaRPr>
          </a:p>
          <a:p>
            <a:r>
              <a:rPr lang="nb-NO" dirty="0">
                <a:cs typeface="Calibri" panose="020F0502020204030204"/>
              </a:rPr>
              <a:t>I tillegg til formelt opptakskrav kommer krav om erfaring, personlig egnethet, norsk språk</a:t>
            </a:r>
            <a:endParaRPr lang="nb-NO" dirty="0"/>
          </a:p>
          <a:p>
            <a:r>
              <a:rPr lang="nb-NO" dirty="0"/>
              <a:t>Dokumentasjon: Vitnemål</a:t>
            </a:r>
          </a:p>
        </p:txBody>
      </p:sp>
      <p:sp>
        <p:nvSpPr>
          <p:cNvPr id="4" name="TekstSylinder 3">
            <a:extLst>
              <a:ext uri="{FF2B5EF4-FFF2-40B4-BE49-F238E27FC236}">
                <a16:creationId xmlns:a16="http://schemas.microsoft.com/office/drawing/2014/main" id="{0EAD3968-A892-5C7E-3229-EBCDD2D0CCE2}"/>
              </a:ext>
            </a:extLst>
          </p:cNvPr>
          <p:cNvSpPr txBox="1"/>
          <p:nvPr/>
        </p:nvSpPr>
        <p:spPr>
          <a:xfrm>
            <a:off x="4296566" y="153676"/>
            <a:ext cx="6879172" cy="769441"/>
          </a:xfrm>
          <a:prstGeom prst="rect">
            <a:avLst/>
          </a:prstGeom>
          <a:noFill/>
        </p:spPr>
        <p:txBody>
          <a:bodyPr wrap="square" lIns="91440" tIns="45720" rIns="91440" bIns="45720" rtlCol="0" anchor="t">
            <a:spAutoFit/>
          </a:bodyPr>
          <a:lstStyle/>
          <a:p>
            <a:r>
              <a:rPr lang="nb-NO" sz="4400" b="1" dirty="0"/>
              <a:t>2. Formelle opptakskrav</a:t>
            </a:r>
          </a:p>
        </p:txBody>
      </p:sp>
      <p:pic>
        <p:nvPicPr>
          <p:cNvPr id="6" name="Picture 3">
            <a:extLst>
              <a:ext uri="{FF2B5EF4-FFF2-40B4-BE49-F238E27FC236}">
                <a16:creationId xmlns:a16="http://schemas.microsoft.com/office/drawing/2014/main" id="{318C638B-B8EC-9FD7-CAF9-873235893364}"/>
              </a:ext>
            </a:extLst>
          </p:cNvPr>
          <p:cNvPicPr>
            <a:picLocks noChangeAspect="1"/>
          </p:cNvPicPr>
          <p:nvPr/>
        </p:nvPicPr>
        <p:blipFill>
          <a:blip r:embed="rId3"/>
          <a:stretch>
            <a:fillRect/>
          </a:stretch>
        </p:blipFill>
        <p:spPr>
          <a:xfrm rot="10800000" flipH="1" flipV="1">
            <a:off x="10553506" y="6368348"/>
            <a:ext cx="1533156" cy="341127"/>
          </a:xfrm>
          <a:prstGeom prst="rect">
            <a:avLst/>
          </a:prstGeom>
        </p:spPr>
      </p:pic>
    </p:spTree>
    <p:extLst>
      <p:ext uri="{BB962C8B-B14F-4D97-AF65-F5344CB8AC3E}">
        <p14:creationId xmlns:p14="http://schemas.microsoft.com/office/powerpoint/2010/main" val="3113950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Rett linje 6">
            <a:extLst>
              <a:ext uri="{FF2B5EF4-FFF2-40B4-BE49-F238E27FC236}">
                <a16:creationId xmlns:a16="http://schemas.microsoft.com/office/drawing/2014/main" id="{C0DF5666-5A26-0780-BA0E-E8E625F5464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DC7F36E-8F0D-0620-8E7C-AE7AD36B6F63}"/>
              </a:ext>
            </a:extLst>
          </p:cNvPr>
          <p:cNvSpPr>
            <a:spLocks noGrp="1"/>
          </p:cNvSpPr>
          <p:nvPr>
            <p:ph type="title"/>
          </p:nvPr>
        </p:nvSpPr>
        <p:spPr>
          <a:xfrm>
            <a:off x="205740" y="1131957"/>
            <a:ext cx="4083433" cy="4594085"/>
          </a:xfrm>
        </p:spPr>
        <p:txBody>
          <a:bodyPr>
            <a:normAutofit/>
          </a:bodyPr>
          <a:lstStyle/>
          <a:p>
            <a:r>
              <a:rPr lang="nb-NO" sz="4000" b="1" dirty="0">
                <a:latin typeface="Arial" panose="020B0604020202020204" pitchFamily="34" charset="0"/>
                <a:cs typeface="Arial" panose="020B0604020202020204" pitchFamily="34" charset="0"/>
              </a:rPr>
              <a:t>OPPTAKSKRAV</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4553EB0A-9814-AA01-5CC5-EF6F49C78A52}"/>
              </a:ext>
            </a:extLst>
          </p:cNvPr>
          <p:cNvSpPr>
            <a:spLocks noGrp="1"/>
          </p:cNvSpPr>
          <p:nvPr>
            <p:ph idx="1"/>
          </p:nvPr>
        </p:nvSpPr>
        <p:spPr>
          <a:xfrm>
            <a:off x="4162094" y="1130467"/>
            <a:ext cx="8024616" cy="5139897"/>
          </a:xfrm>
        </p:spPr>
        <p:txBody>
          <a:bodyPr vert="horz" lIns="91440" tIns="45720" rIns="91440" bIns="45720" rtlCol="0" anchor="t">
            <a:noAutofit/>
          </a:bodyPr>
          <a:lstStyle/>
          <a:p>
            <a:r>
              <a:rPr lang="nb-NO" sz="2600" dirty="0"/>
              <a:t>Du må være 23 år eller eldre i opptaksåret.</a:t>
            </a:r>
            <a:endParaRPr lang="nb-NO" sz="2600" dirty="0">
              <a:cs typeface="Calibri"/>
            </a:endParaRPr>
          </a:p>
          <a:p>
            <a:r>
              <a:rPr lang="nb-NO" sz="2600" dirty="0"/>
              <a:t>Du har ikke fullført videregående opplæring eller har utdanning fra andre land enn Norge.</a:t>
            </a:r>
            <a:endParaRPr lang="nb-NO" sz="2600" dirty="0">
              <a:cs typeface="Calibri"/>
            </a:endParaRPr>
          </a:p>
          <a:p>
            <a:r>
              <a:rPr lang="nb-NO" sz="2600" dirty="0"/>
              <a:t>Bygger på generell kompetanse og modenhet </a:t>
            </a:r>
            <a:endParaRPr lang="nb-NO" sz="2600" dirty="0">
              <a:cs typeface="Calibri" panose="020F0502020204030204"/>
            </a:endParaRPr>
          </a:p>
          <a:p>
            <a:r>
              <a:rPr lang="nb-NO" sz="2600" dirty="0"/>
              <a:t> Relevant kompetanse fra egenerfaring, utdanning, opplæring/- kurs, lønnet eller ulønnet arbeid, organisasjonserfaring, fritidsaktiviteter og annet.</a:t>
            </a:r>
            <a:endParaRPr lang="nb-NO" sz="2600" dirty="0">
              <a:cs typeface="Calibri"/>
            </a:endParaRPr>
          </a:p>
          <a:p>
            <a:r>
              <a:rPr lang="nb-NO" sz="2600" dirty="0"/>
              <a:t>Dokumentasjon: kursbevis, kompetansebevis, andre fagbrev, sertifikater og arbeidsattester, vitnemål, karakterutskrifter, egenproduserte tekster eller arbeider, muntlige framstillinger/presentasjoner, praktiske øvelser og tester.</a:t>
            </a:r>
          </a:p>
          <a:p>
            <a:r>
              <a:rPr lang="nb-NO" sz="2600" dirty="0">
                <a:cs typeface="Calibri"/>
              </a:rPr>
              <a:t>Intervju fra KBT Fagskole</a:t>
            </a:r>
          </a:p>
        </p:txBody>
      </p:sp>
      <p:sp>
        <p:nvSpPr>
          <p:cNvPr id="4" name="TekstSylinder 3">
            <a:extLst>
              <a:ext uri="{FF2B5EF4-FFF2-40B4-BE49-F238E27FC236}">
                <a16:creationId xmlns:a16="http://schemas.microsoft.com/office/drawing/2014/main" id="{0EAD3968-A892-5C7E-3229-EBCDD2D0CCE2}"/>
              </a:ext>
            </a:extLst>
          </p:cNvPr>
          <p:cNvSpPr txBox="1"/>
          <p:nvPr/>
        </p:nvSpPr>
        <p:spPr>
          <a:xfrm>
            <a:off x="4655154" y="142470"/>
            <a:ext cx="6911446" cy="769441"/>
          </a:xfrm>
          <a:prstGeom prst="rect">
            <a:avLst/>
          </a:prstGeom>
          <a:noFill/>
        </p:spPr>
        <p:txBody>
          <a:bodyPr wrap="square" lIns="91440" tIns="45720" rIns="91440" bIns="45720" rtlCol="0" anchor="t">
            <a:spAutoFit/>
          </a:bodyPr>
          <a:lstStyle/>
          <a:p>
            <a:r>
              <a:rPr lang="nb-NO" sz="4400" dirty="0"/>
              <a:t>3.</a:t>
            </a:r>
            <a:r>
              <a:rPr lang="nb-NO" sz="4400" b="1" dirty="0"/>
              <a:t> Realkompetansevurdering</a:t>
            </a:r>
          </a:p>
        </p:txBody>
      </p:sp>
      <p:pic>
        <p:nvPicPr>
          <p:cNvPr id="6" name="Picture 3">
            <a:extLst>
              <a:ext uri="{FF2B5EF4-FFF2-40B4-BE49-F238E27FC236}">
                <a16:creationId xmlns:a16="http://schemas.microsoft.com/office/drawing/2014/main" id="{B40C9A89-DB6E-8EF1-FF5B-B6FF001EE591}"/>
              </a:ext>
            </a:extLst>
          </p:cNvPr>
          <p:cNvPicPr>
            <a:picLocks noChangeAspect="1"/>
          </p:cNvPicPr>
          <p:nvPr/>
        </p:nvPicPr>
        <p:blipFill>
          <a:blip r:embed="rId3"/>
          <a:stretch>
            <a:fillRect/>
          </a:stretch>
        </p:blipFill>
        <p:spPr>
          <a:xfrm rot="10800000" flipH="1" flipV="1">
            <a:off x="10553506" y="6368348"/>
            <a:ext cx="1533156" cy="341127"/>
          </a:xfrm>
          <a:prstGeom prst="rect">
            <a:avLst/>
          </a:prstGeom>
        </p:spPr>
      </p:pic>
    </p:spTree>
    <p:extLst>
      <p:ext uri="{BB962C8B-B14F-4D97-AF65-F5344CB8AC3E}">
        <p14:creationId xmlns:p14="http://schemas.microsoft.com/office/powerpoint/2010/main" val="2644762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Rett linje 6">
            <a:extLst>
              <a:ext uri="{FF2B5EF4-FFF2-40B4-BE49-F238E27FC236}">
                <a16:creationId xmlns:a16="http://schemas.microsoft.com/office/drawing/2014/main" id="{93C8C658-98E8-ABA9-CDC8-1391260A133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DC7F36E-8F0D-0620-8E7C-AE7AD36B6F63}"/>
              </a:ext>
            </a:extLst>
          </p:cNvPr>
          <p:cNvSpPr>
            <a:spLocks noGrp="1"/>
          </p:cNvSpPr>
          <p:nvPr>
            <p:ph type="title"/>
          </p:nvPr>
        </p:nvSpPr>
        <p:spPr>
          <a:xfrm>
            <a:off x="80010" y="1131957"/>
            <a:ext cx="4176175" cy="4594085"/>
          </a:xfrm>
        </p:spPr>
        <p:txBody>
          <a:bodyPr>
            <a:normAutofit/>
          </a:bodyPr>
          <a:lstStyle/>
          <a:p>
            <a:r>
              <a:rPr lang="nb-NO" sz="4000" b="1" dirty="0">
                <a:latin typeface="Arial" panose="020B0604020202020204" pitchFamily="34" charset="0"/>
                <a:cs typeface="Arial" panose="020B0604020202020204" pitchFamily="34" charset="0"/>
              </a:rPr>
              <a:t>OPPTAKSKRAV</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4553EB0A-9814-AA01-5CC5-EF6F49C78A52}"/>
              </a:ext>
            </a:extLst>
          </p:cNvPr>
          <p:cNvSpPr>
            <a:spLocks noGrp="1"/>
          </p:cNvSpPr>
          <p:nvPr>
            <p:ph idx="1"/>
          </p:nvPr>
        </p:nvSpPr>
        <p:spPr>
          <a:xfrm>
            <a:off x="4322787" y="1621971"/>
            <a:ext cx="7377650" cy="4597853"/>
          </a:xfrm>
        </p:spPr>
        <p:txBody>
          <a:bodyPr anchor="t">
            <a:normAutofit/>
          </a:bodyPr>
          <a:lstStyle/>
          <a:p>
            <a:r>
              <a:rPr lang="nb-NO" b="1" dirty="0"/>
              <a:t>Språkkrav</a:t>
            </a:r>
            <a:endParaRPr lang="nb-NO" b="1" dirty="0">
              <a:cs typeface="Calibri"/>
            </a:endParaRPr>
          </a:p>
          <a:p>
            <a:pPr marL="0" indent="0">
              <a:buNone/>
            </a:pPr>
            <a:r>
              <a:rPr lang="nb-NO" dirty="0"/>
              <a:t>Ettersom undervisningsspråket ved fagskolen er norsk må søkere kunne forstå og kommunisere tilfredsstillende på norsk muntlig og skriftlig, for å ha tilfredsstillende utbytte av undervisningen og oppnå læringsutbyttet</a:t>
            </a:r>
            <a:endParaRPr lang="nb-NO" dirty="0">
              <a:cs typeface="Calibri"/>
            </a:endParaRPr>
          </a:p>
          <a:p>
            <a:pPr marL="0" indent="0">
              <a:buNone/>
            </a:pPr>
            <a:endParaRPr lang="nb-NO" dirty="0">
              <a:cs typeface="Calibri"/>
            </a:endParaRPr>
          </a:p>
          <a:p>
            <a:r>
              <a:rPr lang="nb-NO" b="1" dirty="0"/>
              <a:t>Politiattest</a:t>
            </a:r>
            <a:endParaRPr lang="nb-NO" b="1" dirty="0">
              <a:cs typeface="Calibri"/>
            </a:endParaRPr>
          </a:p>
          <a:p>
            <a:r>
              <a:rPr lang="nb-NO" dirty="0">
                <a:cs typeface="Calibri"/>
              </a:rPr>
              <a:t>Evt. Ved spesielle praksisplasser</a:t>
            </a:r>
          </a:p>
        </p:txBody>
      </p:sp>
      <p:sp>
        <p:nvSpPr>
          <p:cNvPr id="4" name="TekstSylinder 3">
            <a:extLst>
              <a:ext uri="{FF2B5EF4-FFF2-40B4-BE49-F238E27FC236}">
                <a16:creationId xmlns:a16="http://schemas.microsoft.com/office/drawing/2014/main" id="{0EAD3968-A892-5C7E-3229-EBCDD2D0CCE2}"/>
              </a:ext>
            </a:extLst>
          </p:cNvPr>
          <p:cNvSpPr txBox="1"/>
          <p:nvPr/>
        </p:nvSpPr>
        <p:spPr>
          <a:xfrm>
            <a:off x="4167272" y="490013"/>
            <a:ext cx="6911446" cy="769441"/>
          </a:xfrm>
          <a:prstGeom prst="rect">
            <a:avLst/>
          </a:prstGeom>
          <a:noFill/>
        </p:spPr>
        <p:txBody>
          <a:bodyPr wrap="square" rtlCol="0">
            <a:spAutoFit/>
          </a:bodyPr>
          <a:lstStyle/>
          <a:p>
            <a:r>
              <a:rPr lang="nb-NO" sz="4400" dirty="0"/>
              <a:t>Ytterligere kvalifikasjonskrav</a:t>
            </a:r>
          </a:p>
        </p:txBody>
      </p:sp>
      <p:pic>
        <p:nvPicPr>
          <p:cNvPr id="6" name="Picture 3">
            <a:extLst>
              <a:ext uri="{FF2B5EF4-FFF2-40B4-BE49-F238E27FC236}">
                <a16:creationId xmlns:a16="http://schemas.microsoft.com/office/drawing/2014/main" id="{B40C9A89-DB6E-8EF1-FF5B-B6FF001EE591}"/>
              </a:ext>
            </a:extLst>
          </p:cNvPr>
          <p:cNvPicPr>
            <a:picLocks noChangeAspect="1"/>
          </p:cNvPicPr>
          <p:nvPr/>
        </p:nvPicPr>
        <p:blipFill>
          <a:blip r:embed="rId3"/>
          <a:stretch>
            <a:fillRect/>
          </a:stretch>
        </p:blipFill>
        <p:spPr>
          <a:xfrm rot="10800000" flipH="1" flipV="1">
            <a:off x="10553506" y="6368348"/>
            <a:ext cx="1533156" cy="341127"/>
          </a:xfrm>
          <a:prstGeom prst="rect">
            <a:avLst/>
          </a:prstGeom>
        </p:spPr>
      </p:pic>
    </p:spTree>
    <p:extLst>
      <p:ext uri="{BB962C8B-B14F-4D97-AF65-F5344CB8AC3E}">
        <p14:creationId xmlns:p14="http://schemas.microsoft.com/office/powerpoint/2010/main" val="628262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Rett linje 2">
            <a:extLst>
              <a:ext uri="{FF2B5EF4-FFF2-40B4-BE49-F238E27FC236}">
                <a16:creationId xmlns:a16="http://schemas.microsoft.com/office/drawing/2014/main" id="{C654F72F-585C-2736-738C-9AEDEB20273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DC7F36E-8F0D-0620-8E7C-AE7AD36B6F63}"/>
              </a:ext>
            </a:extLst>
          </p:cNvPr>
          <p:cNvSpPr>
            <a:spLocks noGrp="1"/>
          </p:cNvSpPr>
          <p:nvPr>
            <p:ph type="title"/>
          </p:nvPr>
        </p:nvSpPr>
        <p:spPr>
          <a:xfrm>
            <a:off x="93238" y="1086237"/>
            <a:ext cx="4498467" cy="4519035"/>
          </a:xfrm>
        </p:spPr>
        <p:txBody>
          <a:bodyPr>
            <a:normAutofit/>
          </a:bodyPr>
          <a:lstStyle/>
          <a:p>
            <a:r>
              <a:rPr lang="nb-NO" sz="4000" b="1" dirty="0">
                <a:latin typeface="Arial" panose="020B0604020202020204" pitchFamily="34" charset="0"/>
                <a:cs typeface="Arial" panose="020B0604020202020204" pitchFamily="34" charset="0"/>
              </a:rPr>
              <a:t>SØKNADS-FRISTER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85206143-1B43-6444-96FE-4190FB103389}"/>
              </a:ext>
            </a:extLst>
          </p:cNvPr>
          <p:cNvSpPr txBox="1">
            <a:spLocks/>
          </p:cNvSpPr>
          <p:nvPr/>
        </p:nvSpPr>
        <p:spPr>
          <a:xfrm>
            <a:off x="3977315" y="60781"/>
            <a:ext cx="8029390" cy="629358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01600">
              <a:lnSpc>
                <a:spcPct val="100000"/>
              </a:lnSpc>
              <a:buClr>
                <a:schemeClr val="dk1"/>
              </a:buClr>
              <a:buSzPts val="2000"/>
              <a:buFont typeface="Arial" panose="020B0604020202020204" pitchFamily="34" charset="0"/>
              <a:buNone/>
            </a:pPr>
            <a:endParaRPr lang="nb-NO" sz="2000" dirty="0">
              <a:solidFill>
                <a:srgbClr val="000000"/>
              </a:solidFill>
            </a:endParaRPr>
          </a:p>
          <a:p>
            <a:pPr>
              <a:lnSpc>
                <a:spcPct val="100000"/>
              </a:lnSpc>
              <a:buFont typeface="Wingdings" panose="05000000000000000000" pitchFamily="2" charset="2"/>
              <a:buChar char="Ø"/>
            </a:pPr>
            <a:r>
              <a:rPr lang="nb-NO" sz="3200" dirty="0"/>
              <a:t>Vi har opptak én gang i året. </a:t>
            </a:r>
          </a:p>
          <a:p>
            <a:pPr marL="0" indent="0">
              <a:lnSpc>
                <a:spcPct val="100000"/>
              </a:lnSpc>
              <a:buNone/>
            </a:pPr>
            <a:endParaRPr lang="nb-NO" sz="3200" dirty="0">
              <a:cs typeface="Calibri"/>
            </a:endParaRPr>
          </a:p>
          <a:p>
            <a:pPr>
              <a:lnSpc>
                <a:spcPct val="100000"/>
              </a:lnSpc>
              <a:buFont typeface="Wingdings" panose="05000000000000000000" pitchFamily="2" charset="2"/>
              <a:buChar char="Ø"/>
            </a:pPr>
            <a:r>
              <a:rPr lang="nb-NO" sz="3200" dirty="0"/>
              <a:t>For opptak 2023-2024 gjelder følgende frister:</a:t>
            </a:r>
            <a:endParaRPr lang="nb-NO" sz="3200" dirty="0">
              <a:cs typeface="Calibri"/>
            </a:endParaRPr>
          </a:p>
          <a:p>
            <a:pPr lvl="1">
              <a:lnSpc>
                <a:spcPct val="100000"/>
              </a:lnSpc>
            </a:pPr>
            <a:r>
              <a:rPr lang="nb-NO" sz="3200" dirty="0"/>
              <a:t>Vi tar imot søknader frem til 31. juli, som blir behandlet fortløpende og i kronologisk sendt inn rekkefølge. Det settes opp venteliste for kvalifiserte søkere.</a:t>
            </a:r>
            <a:endParaRPr lang="nb-NO" sz="3200" dirty="0">
              <a:cs typeface="Calibri"/>
            </a:endParaRPr>
          </a:p>
          <a:p>
            <a:pPr lvl="1">
              <a:lnSpc>
                <a:spcPct val="100000"/>
              </a:lnSpc>
            </a:pPr>
            <a:r>
              <a:rPr lang="nb-NO" sz="3200" dirty="0"/>
              <a:t>Ordinær opptaksbehandling avsluttes 30. juni. </a:t>
            </a:r>
            <a:endParaRPr lang="nb-NO" sz="3200" dirty="0">
              <a:cs typeface="Calibri"/>
            </a:endParaRPr>
          </a:p>
          <a:p>
            <a:pPr lvl="1">
              <a:lnSpc>
                <a:spcPct val="100000"/>
              </a:lnSpc>
            </a:pPr>
            <a:r>
              <a:rPr lang="nb-NO" sz="3200" dirty="0"/>
              <a:t>Vi vil gi fortløpende svar og alle får </a:t>
            </a:r>
            <a:r>
              <a:rPr lang="nb-NO" sz="3200" b="1" dirty="0"/>
              <a:t>endelig svar innen 8. august.</a:t>
            </a:r>
            <a:endParaRPr lang="nb-NO" sz="3200" b="1" dirty="0">
              <a:cs typeface="Calibri"/>
            </a:endParaRPr>
          </a:p>
          <a:p>
            <a:pPr marL="457200" lvl="1" indent="0">
              <a:lnSpc>
                <a:spcPct val="100000"/>
              </a:lnSpc>
              <a:buNone/>
            </a:pPr>
            <a:endParaRPr lang="nb-NO" sz="3200" dirty="0">
              <a:cs typeface="Calibri"/>
            </a:endParaRPr>
          </a:p>
        </p:txBody>
      </p:sp>
      <p:pic>
        <p:nvPicPr>
          <p:cNvPr id="11" name="Picture 3">
            <a:extLst>
              <a:ext uri="{FF2B5EF4-FFF2-40B4-BE49-F238E27FC236}">
                <a16:creationId xmlns:a16="http://schemas.microsoft.com/office/drawing/2014/main" id="{4DD63699-6054-09A0-793F-46517BA82AC0}"/>
              </a:ext>
            </a:extLst>
          </p:cNvPr>
          <p:cNvPicPr>
            <a:picLocks noChangeAspect="1"/>
          </p:cNvPicPr>
          <p:nvPr/>
        </p:nvPicPr>
        <p:blipFill>
          <a:blip r:embed="rId3"/>
          <a:stretch>
            <a:fillRect/>
          </a:stretch>
        </p:blipFill>
        <p:spPr>
          <a:xfrm rot="10800000" flipH="1" flipV="1">
            <a:off x="10553506" y="6368348"/>
            <a:ext cx="1533156" cy="341127"/>
          </a:xfrm>
          <a:prstGeom prst="rect">
            <a:avLst/>
          </a:prstGeom>
        </p:spPr>
      </p:pic>
    </p:spTree>
    <p:extLst>
      <p:ext uri="{BB962C8B-B14F-4D97-AF65-F5344CB8AC3E}">
        <p14:creationId xmlns:p14="http://schemas.microsoft.com/office/powerpoint/2010/main" val="443375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Rett linje 5">
            <a:extLst>
              <a:ext uri="{FF2B5EF4-FFF2-40B4-BE49-F238E27FC236}">
                <a16:creationId xmlns:a16="http://schemas.microsoft.com/office/drawing/2014/main" id="{8F070F5F-98B2-E274-7246-1955FF507BD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DC7F36E-8F0D-0620-8E7C-AE7AD36B6F63}"/>
              </a:ext>
            </a:extLst>
          </p:cNvPr>
          <p:cNvSpPr>
            <a:spLocks noGrp="1"/>
          </p:cNvSpPr>
          <p:nvPr>
            <p:ph type="title"/>
          </p:nvPr>
        </p:nvSpPr>
        <p:spPr>
          <a:xfrm>
            <a:off x="93239" y="1086237"/>
            <a:ext cx="4164224" cy="4500747"/>
          </a:xfrm>
        </p:spPr>
        <p:txBody>
          <a:bodyPr>
            <a:normAutofit/>
          </a:bodyPr>
          <a:lstStyle/>
          <a:p>
            <a:r>
              <a:rPr lang="nb-NO" sz="3600" b="1" dirty="0">
                <a:solidFill>
                  <a:srgbClr val="000000"/>
                </a:solidFill>
                <a:latin typeface="Arial" panose="020B0604020202020204" pitchFamily="34" charset="0"/>
                <a:cs typeface="Arial" panose="020B0604020202020204" pitchFamily="34" charset="0"/>
              </a:rPr>
              <a:t>SØKNADSPRO-SESSEN 2023-2024</a:t>
            </a:r>
            <a:endParaRPr lang="nb-NO" sz="3600" b="1" dirty="0">
              <a:latin typeface="Arial" panose="020B0604020202020204" pitchFamily="34" charset="0"/>
              <a:cs typeface="Arial" panose="020B060402020202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9133A8A-A216-F8E9-1A8D-1D7FF388983B}"/>
              </a:ext>
            </a:extLst>
          </p:cNvPr>
          <p:cNvSpPr>
            <a:spLocks noGrp="1"/>
          </p:cNvSpPr>
          <p:nvPr>
            <p:ph idx="1"/>
          </p:nvPr>
        </p:nvSpPr>
        <p:spPr>
          <a:xfrm>
            <a:off x="3991496" y="359360"/>
            <a:ext cx="8096415" cy="6176463"/>
          </a:xfrm>
        </p:spPr>
        <p:txBody>
          <a:bodyPr vert="horz" lIns="91440" tIns="45720" rIns="91440" bIns="45720" rtlCol="0" anchor="t">
            <a:noAutofit/>
          </a:bodyPr>
          <a:lstStyle/>
          <a:p>
            <a:pPr marL="412750" indent="-285750">
              <a:lnSpc>
                <a:spcPct val="100000"/>
              </a:lnSpc>
              <a:buClr>
                <a:schemeClr val="dk1"/>
              </a:buClr>
              <a:buSzPts val="2000"/>
            </a:pPr>
            <a:r>
              <a:rPr lang="nb-NO" sz="2400" b="1" dirty="0">
                <a:solidFill>
                  <a:srgbClr val="000000"/>
                </a:solidFill>
              </a:rPr>
              <a:t>Søknadsskjema tilgjengelig på nettsiden </a:t>
            </a:r>
            <a:endParaRPr lang="nb-NO" sz="2400" b="1" dirty="0">
              <a:solidFill>
                <a:srgbClr val="000000"/>
              </a:solidFill>
              <a:cs typeface="Calibri"/>
            </a:endParaRPr>
          </a:p>
          <a:p>
            <a:pPr marL="412750" indent="-285750">
              <a:lnSpc>
                <a:spcPct val="100000"/>
              </a:lnSpc>
              <a:buClr>
                <a:srgbClr val="000000"/>
              </a:buClr>
              <a:buSzPts val="2000"/>
            </a:pPr>
            <a:r>
              <a:rPr lang="nb-NO" sz="2400" dirty="0">
                <a:solidFill>
                  <a:srgbClr val="000000"/>
                </a:solidFill>
              </a:rPr>
              <a:t>Send utfylt </a:t>
            </a:r>
            <a:r>
              <a:rPr lang="nb-NO" sz="2400" u="sng" dirty="0">
                <a:solidFill>
                  <a:srgbClr val="000000"/>
                </a:solidFill>
                <a:hlinkClick r:id="rId3"/>
              </a:rPr>
              <a:t>søknad og kontaktskjema</a:t>
            </a:r>
            <a:r>
              <a:rPr lang="nb-NO" sz="2400" dirty="0">
                <a:solidFill>
                  <a:srgbClr val="000000"/>
                </a:solidFill>
              </a:rPr>
              <a:t>, samt vedlegg via vår nettside.</a:t>
            </a:r>
            <a:endParaRPr lang="nb-NO" sz="2400" dirty="0">
              <a:solidFill>
                <a:srgbClr val="000000"/>
              </a:solidFill>
              <a:cs typeface="Calibri"/>
            </a:endParaRPr>
          </a:p>
          <a:p>
            <a:pPr marL="412750" indent="-285750">
              <a:lnSpc>
                <a:spcPct val="100000"/>
              </a:lnSpc>
              <a:buClr>
                <a:schemeClr val="dk1"/>
              </a:buClr>
              <a:buSzPts val="2000"/>
            </a:pPr>
            <a:r>
              <a:rPr lang="nb-NO" sz="2400" dirty="0">
                <a:solidFill>
                  <a:srgbClr val="000000"/>
                </a:solidFill>
              </a:rPr>
              <a:t>Søkere med grunnlag for realkompetansevurdering blir invitert til en </a:t>
            </a:r>
            <a:r>
              <a:rPr lang="nb-NO" sz="2400" b="1" dirty="0">
                <a:solidFill>
                  <a:srgbClr val="000000"/>
                </a:solidFill>
              </a:rPr>
              <a:t>opptakssamtale for realkompetansevurdering.</a:t>
            </a:r>
            <a:endParaRPr lang="nb-NO" sz="2400" dirty="0">
              <a:solidFill>
                <a:srgbClr val="000000"/>
              </a:solidFill>
              <a:cs typeface="Calibri"/>
            </a:endParaRPr>
          </a:p>
          <a:p>
            <a:pPr marL="412750" indent="-285750">
              <a:lnSpc>
                <a:spcPct val="100000"/>
              </a:lnSpc>
              <a:buClr>
                <a:schemeClr val="dk1"/>
              </a:buClr>
              <a:buSzPts val="2000"/>
            </a:pPr>
            <a:r>
              <a:rPr lang="nb-NO" sz="2400" b="1" dirty="0">
                <a:solidFill>
                  <a:srgbClr val="000000"/>
                </a:solidFill>
              </a:rPr>
              <a:t>Etter 1. juni </a:t>
            </a:r>
            <a:r>
              <a:rPr lang="nb-NO" sz="2400" dirty="0">
                <a:solidFill>
                  <a:srgbClr val="000000"/>
                </a:solidFill>
              </a:rPr>
              <a:t>får du svar på tilbud studieplass, evt. invitasjon til opptakssamtale eller avslag. Svarfrist fra mottatt tilbud er én uke.</a:t>
            </a:r>
            <a:endParaRPr lang="nb-NO" sz="2400" dirty="0">
              <a:solidFill>
                <a:srgbClr val="000000"/>
              </a:solidFill>
              <a:cs typeface="Calibri"/>
            </a:endParaRPr>
          </a:p>
          <a:p>
            <a:pPr marL="412750" indent="-285750">
              <a:lnSpc>
                <a:spcPct val="100000"/>
              </a:lnSpc>
              <a:buClr>
                <a:schemeClr val="dk1"/>
              </a:buClr>
              <a:buSzPts val="2000"/>
            </a:pPr>
            <a:r>
              <a:rPr lang="nb-NO" sz="2400" dirty="0">
                <a:solidFill>
                  <a:srgbClr val="000000"/>
                </a:solidFill>
              </a:rPr>
              <a:t>Vi vil gi fortløpende svar og alle får svar innen </a:t>
            </a:r>
            <a:r>
              <a:rPr lang="nb-NO" sz="2400" b="1" dirty="0">
                <a:solidFill>
                  <a:srgbClr val="000000"/>
                </a:solidFill>
              </a:rPr>
              <a:t>8. august</a:t>
            </a:r>
            <a:r>
              <a:rPr lang="nb-NO" sz="2400" dirty="0">
                <a:solidFill>
                  <a:srgbClr val="000000"/>
                </a:solidFill>
              </a:rPr>
              <a:t>.</a:t>
            </a:r>
            <a:endParaRPr lang="nb-NO" sz="2400" dirty="0">
              <a:cs typeface="Calibri"/>
            </a:endParaRPr>
          </a:p>
        </p:txBody>
      </p:sp>
      <p:pic>
        <p:nvPicPr>
          <p:cNvPr id="4" name="Picture 3">
            <a:extLst>
              <a:ext uri="{FF2B5EF4-FFF2-40B4-BE49-F238E27FC236}">
                <a16:creationId xmlns:a16="http://schemas.microsoft.com/office/drawing/2014/main" id="{F4D50143-7F61-390E-DB13-EB9E973C7E50}"/>
              </a:ext>
            </a:extLst>
          </p:cNvPr>
          <p:cNvPicPr>
            <a:picLocks noChangeAspect="1"/>
          </p:cNvPicPr>
          <p:nvPr/>
        </p:nvPicPr>
        <p:blipFill>
          <a:blip r:embed="rId4"/>
          <a:stretch>
            <a:fillRect/>
          </a:stretch>
        </p:blipFill>
        <p:spPr>
          <a:xfrm rot="10800000" flipH="1" flipV="1">
            <a:off x="10553506" y="6368348"/>
            <a:ext cx="1533156" cy="341127"/>
          </a:xfrm>
          <a:prstGeom prst="rect">
            <a:avLst/>
          </a:prstGeom>
        </p:spPr>
      </p:pic>
    </p:spTree>
    <p:extLst>
      <p:ext uri="{BB962C8B-B14F-4D97-AF65-F5344CB8AC3E}">
        <p14:creationId xmlns:p14="http://schemas.microsoft.com/office/powerpoint/2010/main" val="407443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a:extLst>
              <a:ext uri="{FF2B5EF4-FFF2-40B4-BE49-F238E27FC236}">
                <a16:creationId xmlns:a16="http://schemas.microsoft.com/office/drawing/2014/main" id="{C0AC1E45-4C2D-D81D-4850-78C3601865C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6" name="Plassholder for innhold 6">
            <a:extLst>
              <a:ext uri="{FF2B5EF4-FFF2-40B4-BE49-F238E27FC236}">
                <a16:creationId xmlns:a16="http://schemas.microsoft.com/office/drawing/2014/main" id="{51EF1253-5151-7203-7DC5-1757AF24041C}"/>
              </a:ext>
            </a:extLst>
          </p:cNvPr>
          <p:cNvGraphicFramePr>
            <a:graphicFrameLocks noChangeAspect="1"/>
          </p:cNvGraphicFramePr>
          <p:nvPr>
            <p:extLst>
              <p:ext uri="{D42A27DB-BD31-4B8C-83A1-F6EECF244321}">
                <p14:modId xmlns:p14="http://schemas.microsoft.com/office/powerpoint/2010/main" val="513139517"/>
              </p:ext>
            </p:extLst>
          </p:nvPr>
        </p:nvGraphicFramePr>
        <p:xfrm>
          <a:off x="412800" y="884189"/>
          <a:ext cx="3743510" cy="5297348"/>
        </p:xfrm>
        <a:graphic>
          <a:graphicData uri="http://schemas.openxmlformats.org/presentationml/2006/ole">
            <mc:AlternateContent xmlns:mc="http://schemas.openxmlformats.org/markup-compatibility/2006">
              <mc:Choice xmlns:v="urn:schemas-microsoft-com:vml" Requires="v">
                <p:oleObj name="Acrobat Document" r:id="rId3" imgW="3777942" imgH="5346481" progId="Acrobat.Document.DC">
                  <p:link updateAutomatic="1"/>
                </p:oleObj>
              </mc:Choice>
              <mc:Fallback>
                <p:oleObj name="Acrobat Document" r:id="rId3" imgW="3777942" imgH="5346481" progId="Acrobat.Document.DC">
                  <p:link updateAutomatic="1"/>
                  <p:pic>
                    <p:nvPicPr>
                      <p:cNvPr id="6" name="Plassholder for innhold 6">
                        <a:extLst>
                          <a:ext uri="{FF2B5EF4-FFF2-40B4-BE49-F238E27FC236}">
                            <a16:creationId xmlns:a16="http://schemas.microsoft.com/office/drawing/2014/main" id="{51EF1253-5151-7203-7DC5-1757AF24041C}"/>
                          </a:ext>
                        </a:extLst>
                      </p:cNvPr>
                      <p:cNvPicPr/>
                      <p:nvPr/>
                    </p:nvPicPr>
                    <p:blipFill>
                      <a:blip r:embed="rId4"/>
                      <a:stretch>
                        <a:fillRect/>
                      </a:stretch>
                    </p:blipFill>
                    <p:spPr>
                      <a:xfrm>
                        <a:off x="412800" y="884189"/>
                        <a:ext cx="3743510" cy="5297348"/>
                      </a:xfrm>
                      <a:prstGeom prst="rect">
                        <a:avLst/>
                      </a:prstGeom>
                      <a:ln>
                        <a:solidFill>
                          <a:schemeClr val="accent2">
                            <a:lumMod val="75000"/>
                          </a:schemeClr>
                        </a:solidFill>
                      </a:ln>
                    </p:spPr>
                  </p:pic>
                </p:oleObj>
              </mc:Fallback>
            </mc:AlternateContent>
          </a:graphicData>
        </a:graphic>
      </p:graphicFrame>
      <p:graphicFrame>
        <p:nvGraphicFramePr>
          <p:cNvPr id="7" name="Plassholder for innhold 6">
            <a:extLst>
              <a:ext uri="{FF2B5EF4-FFF2-40B4-BE49-F238E27FC236}">
                <a16:creationId xmlns:a16="http://schemas.microsoft.com/office/drawing/2014/main" id="{E1E10A07-9A76-82F1-23C4-95A42C8C8C4B}"/>
              </a:ext>
            </a:extLst>
          </p:cNvPr>
          <p:cNvGraphicFramePr>
            <a:graphicFrameLocks noGrp="1" noChangeAspect="1"/>
          </p:cNvGraphicFramePr>
          <p:nvPr>
            <p:ph idx="1"/>
            <p:extLst>
              <p:ext uri="{D42A27DB-BD31-4B8C-83A1-F6EECF244321}">
                <p14:modId xmlns:p14="http://schemas.microsoft.com/office/powerpoint/2010/main" val="2323043377"/>
              </p:ext>
            </p:extLst>
          </p:nvPr>
        </p:nvGraphicFramePr>
        <p:xfrm>
          <a:off x="4494611" y="883997"/>
          <a:ext cx="3743510" cy="5297540"/>
        </p:xfrm>
        <a:graphic>
          <a:graphicData uri="http://schemas.openxmlformats.org/presentationml/2006/ole">
            <mc:AlternateContent xmlns:mc="http://schemas.openxmlformats.org/markup-compatibility/2006">
              <mc:Choice xmlns:v="urn:schemas-microsoft-com:vml" Requires="v">
                <p:oleObj name="Acrobat Document" r:id="rId5" imgW="3777942" imgH="5346481" progId="Acrobat.Document.DC">
                  <p:link updateAutomatic="1"/>
                </p:oleObj>
              </mc:Choice>
              <mc:Fallback>
                <p:oleObj name="Acrobat Document" r:id="rId5" imgW="3777942" imgH="5346481" progId="Acrobat.Document.DC">
                  <p:link updateAutomatic="1"/>
                  <p:pic>
                    <p:nvPicPr>
                      <p:cNvPr id="7" name="Plassholder for innhold 6">
                        <a:extLst>
                          <a:ext uri="{FF2B5EF4-FFF2-40B4-BE49-F238E27FC236}">
                            <a16:creationId xmlns:a16="http://schemas.microsoft.com/office/drawing/2014/main" id="{E1E10A07-9A76-82F1-23C4-95A42C8C8C4B}"/>
                          </a:ext>
                        </a:extLst>
                      </p:cNvPr>
                      <p:cNvPicPr/>
                      <p:nvPr/>
                    </p:nvPicPr>
                    <p:blipFill>
                      <a:blip r:embed="rId6"/>
                      <a:stretch>
                        <a:fillRect/>
                      </a:stretch>
                    </p:blipFill>
                    <p:spPr>
                      <a:xfrm>
                        <a:off x="4494611" y="883997"/>
                        <a:ext cx="3743510" cy="5297540"/>
                      </a:xfrm>
                      <a:prstGeom prst="rect">
                        <a:avLst/>
                      </a:prstGeom>
                      <a:ln>
                        <a:solidFill>
                          <a:schemeClr val="accent2">
                            <a:lumMod val="75000"/>
                          </a:schemeClr>
                        </a:solidFill>
                      </a:ln>
                    </p:spPr>
                  </p:pic>
                </p:oleObj>
              </mc:Fallback>
            </mc:AlternateContent>
          </a:graphicData>
        </a:graphic>
      </p:graphicFrame>
      <p:sp>
        <p:nvSpPr>
          <p:cNvPr id="8" name="TekstSylinder 7">
            <a:extLst>
              <a:ext uri="{FF2B5EF4-FFF2-40B4-BE49-F238E27FC236}">
                <a16:creationId xmlns:a16="http://schemas.microsoft.com/office/drawing/2014/main" id="{EA392574-1D1A-C52A-9726-0060A1D37336}"/>
              </a:ext>
            </a:extLst>
          </p:cNvPr>
          <p:cNvSpPr txBox="1"/>
          <p:nvPr/>
        </p:nvSpPr>
        <p:spPr>
          <a:xfrm>
            <a:off x="9171982" y="418645"/>
            <a:ext cx="2157984" cy="369332"/>
          </a:xfrm>
          <a:prstGeom prst="rect">
            <a:avLst/>
          </a:prstGeom>
          <a:noFill/>
        </p:spPr>
        <p:txBody>
          <a:bodyPr wrap="square" rtlCol="0">
            <a:spAutoFit/>
          </a:bodyPr>
          <a:lstStyle/>
          <a:p>
            <a:r>
              <a:rPr lang="nb-NO" b="1" dirty="0"/>
              <a:t>3. Dokumentasjon</a:t>
            </a:r>
          </a:p>
        </p:txBody>
      </p:sp>
      <p:sp>
        <p:nvSpPr>
          <p:cNvPr id="9" name="TekstSylinder 8">
            <a:extLst>
              <a:ext uri="{FF2B5EF4-FFF2-40B4-BE49-F238E27FC236}">
                <a16:creationId xmlns:a16="http://schemas.microsoft.com/office/drawing/2014/main" id="{5FA323B1-334C-C034-E5CC-A426823F604E}"/>
              </a:ext>
            </a:extLst>
          </p:cNvPr>
          <p:cNvSpPr txBox="1"/>
          <p:nvPr/>
        </p:nvSpPr>
        <p:spPr>
          <a:xfrm>
            <a:off x="5287374" y="418645"/>
            <a:ext cx="2157984" cy="369332"/>
          </a:xfrm>
          <a:prstGeom prst="rect">
            <a:avLst/>
          </a:prstGeom>
          <a:noFill/>
        </p:spPr>
        <p:txBody>
          <a:bodyPr wrap="square" rtlCol="0">
            <a:spAutoFit/>
          </a:bodyPr>
          <a:lstStyle/>
          <a:p>
            <a:r>
              <a:rPr lang="nb-NO" b="1" dirty="0"/>
              <a:t>2. Kontaktskjema</a:t>
            </a:r>
          </a:p>
        </p:txBody>
      </p:sp>
      <p:sp>
        <p:nvSpPr>
          <p:cNvPr id="10" name="TekstSylinder 9">
            <a:extLst>
              <a:ext uri="{FF2B5EF4-FFF2-40B4-BE49-F238E27FC236}">
                <a16:creationId xmlns:a16="http://schemas.microsoft.com/office/drawing/2014/main" id="{E5FF4265-CBFF-80CF-44C5-FE6BEBAF2410}"/>
              </a:ext>
            </a:extLst>
          </p:cNvPr>
          <p:cNvSpPr txBox="1"/>
          <p:nvPr/>
        </p:nvSpPr>
        <p:spPr>
          <a:xfrm>
            <a:off x="1205563" y="418645"/>
            <a:ext cx="2157984" cy="369332"/>
          </a:xfrm>
          <a:prstGeom prst="rect">
            <a:avLst/>
          </a:prstGeom>
          <a:noFill/>
        </p:spPr>
        <p:txBody>
          <a:bodyPr wrap="square" rtlCol="0">
            <a:spAutoFit/>
          </a:bodyPr>
          <a:lstStyle/>
          <a:p>
            <a:r>
              <a:rPr lang="nb-NO" b="1" dirty="0"/>
              <a:t>1. Søknadsskjema</a:t>
            </a:r>
          </a:p>
        </p:txBody>
      </p:sp>
      <p:pic>
        <p:nvPicPr>
          <p:cNvPr id="14" name="Bilde 13">
            <a:extLst>
              <a:ext uri="{FF2B5EF4-FFF2-40B4-BE49-F238E27FC236}">
                <a16:creationId xmlns:a16="http://schemas.microsoft.com/office/drawing/2014/main" id="{D9D554CF-80B4-FE73-6874-A225CF5AA129}"/>
              </a:ext>
            </a:extLst>
          </p:cNvPr>
          <p:cNvPicPr>
            <a:picLocks noChangeAspect="1"/>
          </p:cNvPicPr>
          <p:nvPr/>
        </p:nvPicPr>
        <p:blipFill>
          <a:blip r:embed="rId7"/>
          <a:stretch>
            <a:fillRect/>
          </a:stretch>
        </p:blipFill>
        <p:spPr>
          <a:xfrm>
            <a:off x="8481995" y="892710"/>
            <a:ext cx="3537957" cy="3040889"/>
          </a:xfrm>
          <a:prstGeom prst="rect">
            <a:avLst/>
          </a:prstGeom>
          <a:ln>
            <a:solidFill>
              <a:schemeClr val="accent2">
                <a:lumMod val="75000"/>
              </a:schemeClr>
            </a:solidFill>
          </a:ln>
        </p:spPr>
      </p:pic>
      <p:sp>
        <p:nvSpPr>
          <p:cNvPr id="3" name="TekstSylinder 2">
            <a:extLst>
              <a:ext uri="{FF2B5EF4-FFF2-40B4-BE49-F238E27FC236}">
                <a16:creationId xmlns:a16="http://schemas.microsoft.com/office/drawing/2014/main" id="{4FEDB3EA-0936-0793-2050-B6A9593D2D85}"/>
              </a:ext>
            </a:extLst>
          </p:cNvPr>
          <p:cNvSpPr txBox="1"/>
          <p:nvPr/>
        </p:nvSpPr>
        <p:spPr>
          <a:xfrm>
            <a:off x="8741330" y="4286775"/>
            <a:ext cx="3171038" cy="1477328"/>
          </a:xfrm>
          <a:prstGeom prst="rect">
            <a:avLst/>
          </a:prstGeom>
          <a:noFill/>
        </p:spPr>
        <p:txBody>
          <a:bodyPr wrap="square" rtlCol="0">
            <a:spAutoFit/>
          </a:bodyPr>
          <a:lstStyle/>
          <a:p>
            <a:r>
              <a:rPr lang="nb-NO" dirty="0">
                <a:hlinkClick r:id="rId8"/>
              </a:rPr>
              <a:t>https://www.kbtfagskole.no/opptakskrav-og-soknadsprosess-utdanning-i-sosialt-entreprenorskap/</a:t>
            </a:r>
            <a:endParaRPr lang="nb-NO" dirty="0"/>
          </a:p>
          <a:p>
            <a:endParaRPr lang="nb-NO" dirty="0"/>
          </a:p>
        </p:txBody>
      </p:sp>
    </p:spTree>
    <p:extLst>
      <p:ext uri="{BB962C8B-B14F-4D97-AF65-F5344CB8AC3E}">
        <p14:creationId xmlns:p14="http://schemas.microsoft.com/office/powerpoint/2010/main" val="4219612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Sylinder 9">
            <a:extLst>
              <a:ext uri="{FF2B5EF4-FFF2-40B4-BE49-F238E27FC236}">
                <a16:creationId xmlns:a16="http://schemas.microsoft.com/office/drawing/2014/main" id="{E5FF4265-CBFF-80CF-44C5-FE6BEBAF2410}"/>
              </a:ext>
            </a:extLst>
          </p:cNvPr>
          <p:cNvSpPr txBox="1"/>
          <p:nvPr/>
        </p:nvSpPr>
        <p:spPr>
          <a:xfrm>
            <a:off x="1003334" y="560126"/>
            <a:ext cx="7066246" cy="954107"/>
          </a:xfrm>
          <a:prstGeom prst="rect">
            <a:avLst/>
          </a:prstGeom>
          <a:noFill/>
        </p:spPr>
        <p:txBody>
          <a:bodyPr wrap="square" rtlCol="0">
            <a:spAutoFit/>
          </a:bodyPr>
          <a:lstStyle/>
          <a:p>
            <a:r>
              <a:rPr lang="nb-NO" sz="2800" b="1" dirty="0">
                <a:latin typeface="Arial" panose="020B0604020202020204" pitchFamily="34" charset="0"/>
                <a:cs typeface="Arial" panose="020B0604020202020204" pitchFamily="34" charset="0"/>
              </a:rPr>
              <a:t>Detaljert oversikt i studieplanen, tilgjengelig på fagskolens nettside</a:t>
            </a:r>
          </a:p>
        </p:txBody>
      </p:sp>
      <p:pic>
        <p:nvPicPr>
          <p:cNvPr id="3" name="Bilde 3" descr="Et bilde som inneholder tekst, brev&#10;&#10;Automatisk generert beskrivelse">
            <a:extLst>
              <a:ext uri="{FF2B5EF4-FFF2-40B4-BE49-F238E27FC236}">
                <a16:creationId xmlns:a16="http://schemas.microsoft.com/office/drawing/2014/main" id="{E841FF57-4D27-9447-CFFB-FF5D3E5F04A6}"/>
              </a:ext>
            </a:extLst>
          </p:cNvPr>
          <p:cNvPicPr>
            <a:picLocks noChangeAspect="1"/>
          </p:cNvPicPr>
          <p:nvPr/>
        </p:nvPicPr>
        <p:blipFill>
          <a:blip r:embed="rId3"/>
          <a:stretch>
            <a:fillRect/>
          </a:stretch>
        </p:blipFill>
        <p:spPr>
          <a:xfrm>
            <a:off x="1002474" y="1718817"/>
            <a:ext cx="5817935" cy="4363625"/>
          </a:xfrm>
          <a:prstGeom prst="rect">
            <a:avLst/>
          </a:prstGeom>
        </p:spPr>
      </p:pic>
      <p:sp>
        <p:nvSpPr>
          <p:cNvPr id="4" name="TekstSylinder 3">
            <a:extLst>
              <a:ext uri="{FF2B5EF4-FFF2-40B4-BE49-F238E27FC236}">
                <a16:creationId xmlns:a16="http://schemas.microsoft.com/office/drawing/2014/main" id="{592E84AA-2895-6EFB-720D-3B07422F2F35}"/>
              </a:ext>
            </a:extLst>
          </p:cNvPr>
          <p:cNvSpPr txBox="1"/>
          <p:nvPr/>
        </p:nvSpPr>
        <p:spPr>
          <a:xfrm>
            <a:off x="927768" y="6074610"/>
            <a:ext cx="83846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2023-03-16-STUDIEPLAN-SOSIALT-ENTREPENORSKAP-2023-2024.pdf (kbtfagskole.no)</a:t>
            </a:r>
            <a:endParaRPr lang="en-US"/>
          </a:p>
        </p:txBody>
      </p:sp>
      <p:pic>
        <p:nvPicPr>
          <p:cNvPr id="2" name="Bilde 4" descr="Et bilde som inneholder tekst, tavle&#10;&#10;Automatisk generert beskrivelse">
            <a:extLst>
              <a:ext uri="{FF2B5EF4-FFF2-40B4-BE49-F238E27FC236}">
                <a16:creationId xmlns:a16="http://schemas.microsoft.com/office/drawing/2014/main" id="{3082A9AC-CA06-3E13-2591-4AEF0FF03E07}"/>
              </a:ext>
            </a:extLst>
          </p:cNvPr>
          <p:cNvPicPr>
            <a:picLocks noChangeAspect="1"/>
          </p:cNvPicPr>
          <p:nvPr/>
        </p:nvPicPr>
        <p:blipFill>
          <a:blip r:embed="rId5"/>
          <a:stretch>
            <a:fillRect/>
          </a:stretch>
        </p:blipFill>
        <p:spPr>
          <a:xfrm>
            <a:off x="6823243" y="1712495"/>
            <a:ext cx="4601410" cy="3058694"/>
          </a:xfrm>
          <a:prstGeom prst="rect">
            <a:avLst/>
          </a:prstGeom>
        </p:spPr>
      </p:pic>
    </p:spTree>
    <p:extLst>
      <p:ext uri="{BB962C8B-B14F-4D97-AF65-F5344CB8AC3E}">
        <p14:creationId xmlns:p14="http://schemas.microsoft.com/office/powerpoint/2010/main" val="309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A866F0E-F54B-4BF5-8A88-7D97BD45F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8229EC50-E910-4AE2-9EEA-604A81EF6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941221 w 12192000"/>
              <a:gd name="connsiteY0" fmla="*/ 2015186 h 6858000"/>
              <a:gd name="connsiteX1" fmla="*/ 6907857 w 12192000"/>
              <a:gd name="connsiteY1" fmla="*/ 2033351 h 6858000"/>
              <a:gd name="connsiteX2" fmla="*/ 7093700 w 12192000"/>
              <a:gd name="connsiteY2" fmla="*/ 2101457 h 6858000"/>
              <a:gd name="connsiteX3" fmla="*/ 6803079 w 12192000"/>
              <a:gd name="connsiteY3" fmla="*/ 2065612 h 6858000"/>
              <a:gd name="connsiteX4" fmla="*/ 6798115 w 12192000"/>
              <a:gd name="connsiteY4" fmla="*/ 2088772 h 6858000"/>
              <a:gd name="connsiteX5" fmla="*/ 7128167 w 12192000"/>
              <a:gd name="connsiteY5" fmla="*/ 2176455 h 6858000"/>
              <a:gd name="connsiteX6" fmla="*/ 7098663 w 12192000"/>
              <a:gd name="connsiteY6" fmla="*/ 2189968 h 6858000"/>
              <a:gd name="connsiteX7" fmla="*/ 6923298 w 12192000"/>
              <a:gd name="connsiteY7" fmla="*/ 2156052 h 6858000"/>
              <a:gd name="connsiteX8" fmla="*/ 6888004 w 12192000"/>
              <a:gd name="connsiteY8" fmla="*/ 2164875 h 6858000"/>
              <a:gd name="connsiteX9" fmla="*/ 6905375 w 12192000"/>
              <a:gd name="connsiteY9" fmla="*/ 2205958 h 6858000"/>
              <a:gd name="connsiteX10" fmla="*/ 6981477 w 12192000"/>
              <a:gd name="connsiteY10" fmla="*/ 2221951 h 6858000"/>
              <a:gd name="connsiteX11" fmla="*/ 7100043 w 12192000"/>
              <a:gd name="connsiteY11" fmla="*/ 2318459 h 6858000"/>
              <a:gd name="connsiteX12" fmla="*/ 6920540 w 12192000"/>
              <a:gd name="connsiteY12" fmla="*/ 2306877 h 6858000"/>
              <a:gd name="connsiteX13" fmla="*/ 6888831 w 12192000"/>
              <a:gd name="connsiteY13" fmla="*/ 2330314 h 6858000"/>
              <a:gd name="connsiteX14" fmla="*/ 6876698 w 12192000"/>
              <a:gd name="connsiteY14" fmla="*/ 2360645 h 6858000"/>
              <a:gd name="connsiteX15" fmla="*/ 6807214 w 12192000"/>
              <a:gd name="connsiteY15" fmla="*/ 2385736 h 6858000"/>
              <a:gd name="connsiteX16" fmla="*/ 6916405 w 12192000"/>
              <a:gd name="connsiteY16" fmla="*/ 2413862 h 6858000"/>
              <a:gd name="connsiteX17" fmla="*/ 6799770 w 12192000"/>
              <a:gd name="connsiteY17" fmla="*/ 2413862 h 6858000"/>
              <a:gd name="connsiteX18" fmla="*/ 6665762 w 12192000"/>
              <a:gd name="connsiteY18" fmla="*/ 2394561 h 6858000"/>
              <a:gd name="connsiteX19" fmla="*/ 6522933 w 12192000"/>
              <a:gd name="connsiteY19" fmla="*/ 2400626 h 6858000"/>
              <a:gd name="connsiteX20" fmla="*/ 6237275 w 12192000"/>
              <a:gd name="connsiteY20" fmla="*/ 2365057 h 6858000"/>
              <a:gd name="connsiteX21" fmla="*/ 6101338 w 12192000"/>
              <a:gd name="connsiteY21" fmla="*/ 2367538 h 6858000"/>
              <a:gd name="connsiteX22" fmla="*/ 6857121 w 12192000"/>
              <a:gd name="connsiteY22" fmla="*/ 2606875 h 6858000"/>
              <a:gd name="connsiteX23" fmla="*/ 6818519 w 12192000"/>
              <a:gd name="connsiteY23" fmla="*/ 2659539 h 6858000"/>
              <a:gd name="connsiteX24" fmla="*/ 6976790 w 12192000"/>
              <a:gd name="connsiteY24" fmla="*/ 2716892 h 6858000"/>
              <a:gd name="connsiteX25" fmla="*/ 7015669 w 12192000"/>
              <a:gd name="connsiteY25" fmla="*/ 2773693 h 6858000"/>
              <a:gd name="connsiteX26" fmla="*/ 6966864 w 12192000"/>
              <a:gd name="connsiteY26" fmla="*/ 2768730 h 6858000"/>
              <a:gd name="connsiteX27" fmla="*/ 6924953 w 12192000"/>
              <a:gd name="connsiteY27" fmla="*/ 2779483 h 6858000"/>
              <a:gd name="connsiteX28" fmla="*/ 6942323 w 12192000"/>
              <a:gd name="connsiteY28" fmla="*/ 2851726 h 6858000"/>
              <a:gd name="connsiteX29" fmla="*/ 7165943 w 12192000"/>
              <a:gd name="connsiteY29" fmla="*/ 2944924 h 6858000"/>
              <a:gd name="connsiteX30" fmla="*/ 7186071 w 12192000"/>
              <a:gd name="connsiteY30" fmla="*/ 2975254 h 6858000"/>
              <a:gd name="connsiteX31" fmla="*/ 7159325 w 12192000"/>
              <a:gd name="connsiteY31" fmla="*/ 2996762 h 6858000"/>
              <a:gd name="connsiteX32" fmla="*/ 7087082 w 12192000"/>
              <a:gd name="connsiteY32" fmla="*/ 3007790 h 6858000"/>
              <a:gd name="connsiteX33" fmla="*/ 7188276 w 12192000"/>
              <a:gd name="connsiteY33" fmla="*/ 3111191 h 6858000"/>
              <a:gd name="connsiteX34" fmla="*/ 7225225 w 12192000"/>
              <a:gd name="connsiteY34" fmla="*/ 3139866 h 6858000"/>
              <a:gd name="connsiteX35" fmla="*/ 7288368 w 12192000"/>
              <a:gd name="connsiteY35" fmla="*/ 3184260 h 6858000"/>
              <a:gd name="connsiteX36" fmla="*/ 7289471 w 12192000"/>
              <a:gd name="connsiteY36" fmla="*/ 3197771 h 6858000"/>
              <a:gd name="connsiteX37" fmla="*/ 7203442 w 12192000"/>
              <a:gd name="connsiteY37" fmla="*/ 3245472 h 6858000"/>
              <a:gd name="connsiteX38" fmla="*/ 7048205 w 12192000"/>
              <a:gd name="connsiteY38" fmla="*/ 3232512 h 6858000"/>
              <a:gd name="connsiteX39" fmla="*/ 7277614 w 12192000"/>
              <a:gd name="connsiteY39" fmla="*/ 3303652 h 6858000"/>
              <a:gd name="connsiteX40" fmla="*/ 6535066 w 12192000"/>
              <a:gd name="connsiteY40" fmla="*/ 3134077 h 6858000"/>
              <a:gd name="connsiteX41" fmla="*/ 6582492 w 12192000"/>
              <a:gd name="connsiteY41" fmla="*/ 3178469 h 6858000"/>
              <a:gd name="connsiteX42" fmla="*/ 6842233 w 12192000"/>
              <a:gd name="connsiteY42" fmla="*/ 3295379 h 6858000"/>
              <a:gd name="connsiteX43" fmla="*/ 6915853 w 12192000"/>
              <a:gd name="connsiteY43" fmla="*/ 3368725 h 6858000"/>
              <a:gd name="connsiteX44" fmla="*/ 6993058 w 12192000"/>
              <a:gd name="connsiteY44" fmla="*/ 3409257 h 6858000"/>
              <a:gd name="connsiteX45" fmla="*/ 7101421 w 12192000"/>
              <a:gd name="connsiteY45" fmla="*/ 3408430 h 6858000"/>
              <a:gd name="connsiteX46" fmla="*/ 7178350 w 12192000"/>
              <a:gd name="connsiteY46" fmla="*/ 3470746 h 6858000"/>
              <a:gd name="connsiteX47" fmla="*/ 7098112 w 12192000"/>
              <a:gd name="connsiteY47" fmla="*/ 3483982 h 6858000"/>
              <a:gd name="connsiteX48" fmla="*/ 7004088 w 12192000"/>
              <a:gd name="connsiteY48" fmla="*/ 3473780 h 6858000"/>
              <a:gd name="connsiteX49" fmla="*/ 6801147 w 12192000"/>
              <a:gd name="connsiteY49" fmla="*/ 3477087 h 6858000"/>
              <a:gd name="connsiteX50" fmla="*/ 6684788 w 12192000"/>
              <a:gd name="connsiteY50" fmla="*/ 3489220 h 6858000"/>
              <a:gd name="connsiteX51" fmla="*/ 6417328 w 12192000"/>
              <a:gd name="connsiteY51" fmla="*/ 3468539 h 6858000"/>
              <a:gd name="connsiteX52" fmla="*/ 6433045 w 12192000"/>
              <a:gd name="connsiteY52" fmla="*/ 3521481 h 6858000"/>
              <a:gd name="connsiteX53" fmla="*/ 6423117 w 12192000"/>
              <a:gd name="connsiteY53" fmla="*/ 3567527 h 6858000"/>
              <a:gd name="connsiteX54" fmla="*/ 6419258 w 12192000"/>
              <a:gd name="connsiteY54" fmla="*/ 3667620 h 6858000"/>
              <a:gd name="connsiteX55" fmla="*/ 6421740 w 12192000"/>
              <a:gd name="connsiteY55" fmla="*/ 3683888 h 6858000"/>
              <a:gd name="connsiteX56" fmla="*/ 6361906 w 12192000"/>
              <a:gd name="connsiteY56" fmla="*/ 3694366 h 6858000"/>
              <a:gd name="connsiteX57" fmla="*/ 6718429 w 12192000"/>
              <a:gd name="connsiteY57" fmla="*/ 3902544 h 6858000"/>
              <a:gd name="connsiteX58" fmla="*/ 6480195 w 12192000"/>
              <a:gd name="connsiteY58" fmla="*/ 3849603 h 6858000"/>
              <a:gd name="connsiteX59" fmla="*/ 6447934 w 12192000"/>
              <a:gd name="connsiteY59" fmla="*/ 3937011 h 6858000"/>
              <a:gd name="connsiteX60" fmla="*/ 6559882 w 12192000"/>
              <a:gd name="connsiteY60" fmla="*/ 4014767 h 6858000"/>
              <a:gd name="connsiteX61" fmla="*/ 6601241 w 12192000"/>
              <a:gd name="connsiteY61" fmla="*/ 4168626 h 6858000"/>
              <a:gd name="connsiteX62" fmla="*/ 6581113 w 12192000"/>
              <a:gd name="connsiteY62" fmla="*/ 4309250 h 6858000"/>
              <a:gd name="connsiteX63" fmla="*/ 6533136 w 12192000"/>
              <a:gd name="connsiteY63" fmla="*/ 4353918 h 6858000"/>
              <a:gd name="connsiteX64" fmla="*/ 6463651 w 12192000"/>
              <a:gd name="connsiteY64" fmla="*/ 4434156 h 6858000"/>
              <a:gd name="connsiteX65" fmla="*/ 6420637 w 12192000"/>
              <a:gd name="connsiteY65" fmla="*/ 4483787 h 6858000"/>
              <a:gd name="connsiteX66" fmla="*/ 6271190 w 12192000"/>
              <a:gd name="connsiteY66" fmla="*/ 4464487 h 6858000"/>
              <a:gd name="connsiteX67" fmla="*/ 6470545 w 12192000"/>
              <a:gd name="connsiteY67" fmla="*/ 4590498 h 6858000"/>
              <a:gd name="connsiteX68" fmla="*/ 6308965 w 12192000"/>
              <a:gd name="connsiteY68" fmla="*/ 4574780 h 6858000"/>
              <a:gd name="connsiteX69" fmla="*/ 6256301 w 12192000"/>
              <a:gd name="connsiteY69" fmla="*/ 4583603 h 6858000"/>
              <a:gd name="connsiteX70" fmla="*/ 6286354 w 12192000"/>
              <a:gd name="connsiteY70" fmla="*/ 4624412 h 6858000"/>
              <a:gd name="connsiteX71" fmla="*/ 6404920 w 12192000"/>
              <a:gd name="connsiteY71" fmla="*/ 4693621 h 6858000"/>
              <a:gd name="connsiteX72" fmla="*/ 6649220 w 12192000"/>
              <a:gd name="connsiteY72" fmla="*/ 4881120 h 6858000"/>
              <a:gd name="connsiteX73" fmla="*/ 6412640 w 12192000"/>
              <a:gd name="connsiteY73" fmla="*/ 4795092 h 6858000"/>
              <a:gd name="connsiteX74" fmla="*/ 6661902 w 12192000"/>
              <a:gd name="connsiteY74" fmla="*/ 4987828 h 6858000"/>
              <a:gd name="connsiteX75" fmla="*/ 6717325 w 12192000"/>
              <a:gd name="connsiteY75" fmla="*/ 5051798 h 6858000"/>
              <a:gd name="connsiteX76" fmla="*/ 6829272 w 12192000"/>
              <a:gd name="connsiteY76" fmla="*/ 5210619 h 6858000"/>
              <a:gd name="connsiteX77" fmla="*/ 6823757 w 12192000"/>
              <a:gd name="connsiteY77" fmla="*/ 5228542 h 6858000"/>
              <a:gd name="connsiteX78" fmla="*/ 6694439 w 12192000"/>
              <a:gd name="connsiteY78" fmla="*/ 5202899 h 6858000"/>
              <a:gd name="connsiteX79" fmla="*/ 6862085 w 12192000"/>
              <a:gd name="connsiteY79" fmla="*/ 5336355 h 6858000"/>
              <a:gd name="connsiteX80" fmla="*/ 7035246 w 12192000"/>
              <a:gd name="connsiteY80" fmla="*/ 5438926 h 6858000"/>
              <a:gd name="connsiteX81" fmla="*/ 6912268 w 12192000"/>
              <a:gd name="connsiteY81" fmla="*/ 5423210 h 6858000"/>
              <a:gd name="connsiteX82" fmla="*/ 6743244 w 12192000"/>
              <a:gd name="connsiteY82" fmla="*/ 5364479 h 6858000"/>
              <a:gd name="connsiteX83" fmla="*/ 6684513 w 12192000"/>
              <a:gd name="connsiteY83" fmla="*/ 5386538 h 6858000"/>
              <a:gd name="connsiteX84" fmla="*/ 6844713 w 12192000"/>
              <a:gd name="connsiteY84" fmla="*/ 5483595 h 6858000"/>
              <a:gd name="connsiteX85" fmla="*/ 6936533 w 12192000"/>
              <a:gd name="connsiteY85" fmla="*/ 5528541 h 6858000"/>
              <a:gd name="connsiteX86" fmla="*/ 6973204 w 12192000"/>
              <a:gd name="connsiteY86" fmla="*/ 5563007 h 6858000"/>
              <a:gd name="connsiteX87" fmla="*/ 7077983 w 12192000"/>
              <a:gd name="connsiteY87" fmla="*/ 5685983 h 6858000"/>
              <a:gd name="connsiteX88" fmla="*/ 7385702 w 12192000"/>
              <a:gd name="connsiteY88" fmla="*/ 5820265 h 6858000"/>
              <a:gd name="connsiteX89" fmla="*/ 7673565 w 12192000"/>
              <a:gd name="connsiteY89" fmla="*/ 5987085 h 6858000"/>
              <a:gd name="connsiteX90" fmla="*/ 7898289 w 12192000"/>
              <a:gd name="connsiteY90" fmla="*/ 6091035 h 6858000"/>
              <a:gd name="connsiteX91" fmla="*/ 8466299 w 12192000"/>
              <a:gd name="connsiteY91" fmla="*/ 6224765 h 6858000"/>
              <a:gd name="connsiteX92" fmla="*/ 10620599 w 12192000"/>
              <a:gd name="connsiteY92" fmla="*/ 5317605 h 6858000"/>
              <a:gd name="connsiteX93" fmla="*/ 10647894 w 12192000"/>
              <a:gd name="connsiteY93" fmla="*/ 5290581 h 6858000"/>
              <a:gd name="connsiteX94" fmla="*/ 10752398 w 12192000"/>
              <a:gd name="connsiteY94" fmla="*/ 5188838 h 6858000"/>
              <a:gd name="connsiteX95" fmla="*/ 10841186 w 12192000"/>
              <a:gd name="connsiteY95" fmla="*/ 5097293 h 6858000"/>
              <a:gd name="connsiteX96" fmla="*/ 10794861 w 12192000"/>
              <a:gd name="connsiteY96" fmla="*/ 5066412 h 6858000"/>
              <a:gd name="connsiteX97" fmla="*/ 10857454 w 12192000"/>
              <a:gd name="connsiteY97" fmla="*/ 4979004 h 6858000"/>
              <a:gd name="connsiteX98" fmla="*/ 11056532 w 12192000"/>
              <a:gd name="connsiteY98" fmla="*/ 4709613 h 6858000"/>
              <a:gd name="connsiteX99" fmla="*/ 11143939 w 12192000"/>
              <a:gd name="connsiteY99" fmla="*/ 4650332 h 6858000"/>
              <a:gd name="connsiteX100" fmla="*/ 11250372 w 12192000"/>
              <a:gd name="connsiteY100" fmla="*/ 4501160 h 6858000"/>
              <a:gd name="connsiteX101" fmla="*/ 11265538 w 12192000"/>
              <a:gd name="connsiteY101" fmla="*/ 4466694 h 6858000"/>
              <a:gd name="connsiteX102" fmla="*/ 11243755 w 12192000"/>
              <a:gd name="connsiteY102" fmla="*/ 4422850 h 6858000"/>
              <a:gd name="connsiteX103" fmla="*/ 11227486 w 12192000"/>
              <a:gd name="connsiteY103" fmla="*/ 4378734 h 6858000"/>
              <a:gd name="connsiteX104" fmla="*/ 11248718 w 12192000"/>
              <a:gd name="connsiteY104" fmla="*/ 4365774 h 6858000"/>
              <a:gd name="connsiteX105" fmla="*/ 11385204 w 12192000"/>
              <a:gd name="connsiteY105" fmla="*/ 4343440 h 6858000"/>
              <a:gd name="connsiteX106" fmla="*/ 11306070 w 12192000"/>
              <a:gd name="connsiteY106" fmla="*/ 4259618 h 6858000"/>
              <a:gd name="connsiteX107" fmla="*/ 11166550 w 12192000"/>
              <a:gd name="connsiteY107" fmla="*/ 4134711 h 6858000"/>
              <a:gd name="connsiteX108" fmla="*/ 11103130 w 12192000"/>
              <a:gd name="connsiteY108" fmla="*/ 4045924 h 6858000"/>
              <a:gd name="connsiteX109" fmla="*/ 11095686 w 12192000"/>
              <a:gd name="connsiteY109" fmla="*/ 3966514 h 6858000"/>
              <a:gd name="connsiteX110" fmla="*/ 10971054 w 12192000"/>
              <a:gd name="connsiteY110" fmla="*/ 3919640 h 6858000"/>
              <a:gd name="connsiteX111" fmla="*/ 11088241 w 12192000"/>
              <a:gd name="connsiteY111" fmla="*/ 3751718 h 6858000"/>
              <a:gd name="connsiteX112" fmla="*/ 11100098 w 12192000"/>
              <a:gd name="connsiteY112" fmla="*/ 3716977 h 6858000"/>
              <a:gd name="connsiteX113" fmla="*/ 11029786 w 12192000"/>
              <a:gd name="connsiteY113" fmla="*/ 3592621 h 6858000"/>
              <a:gd name="connsiteX114" fmla="*/ 11018206 w 12192000"/>
              <a:gd name="connsiteY114" fmla="*/ 3572767 h 6858000"/>
              <a:gd name="connsiteX115" fmla="*/ 10992287 w 12192000"/>
              <a:gd name="connsiteY115" fmla="*/ 3533061 h 6858000"/>
              <a:gd name="connsiteX116" fmla="*/ 10917838 w 12192000"/>
              <a:gd name="connsiteY116" fmla="*/ 3523410 h 6858000"/>
              <a:gd name="connsiteX117" fmla="*/ 10956441 w 12192000"/>
              <a:gd name="connsiteY117" fmla="*/ 3495287 h 6858000"/>
              <a:gd name="connsiteX118" fmla="*/ 11031442 w 12192000"/>
              <a:gd name="connsiteY118" fmla="*/ 3400159 h 6858000"/>
              <a:gd name="connsiteX119" fmla="*/ 10981533 w 12192000"/>
              <a:gd name="connsiteY119" fmla="*/ 3309166 h 6858000"/>
              <a:gd name="connsiteX120" fmla="*/ 10978225 w 12192000"/>
              <a:gd name="connsiteY120" fmla="*/ 3258982 h 6858000"/>
              <a:gd name="connsiteX121" fmla="*/ 11062322 w 12192000"/>
              <a:gd name="connsiteY121" fmla="*/ 3194737 h 6858000"/>
              <a:gd name="connsiteX122" fmla="*/ 11125742 w 12192000"/>
              <a:gd name="connsiteY122" fmla="*/ 3169370 h 6858000"/>
              <a:gd name="connsiteX123" fmla="*/ 11154968 w 12192000"/>
              <a:gd name="connsiteY123" fmla="*/ 3132974 h 6858000"/>
              <a:gd name="connsiteX124" fmla="*/ 11120502 w 12192000"/>
              <a:gd name="connsiteY124" fmla="*/ 3102642 h 6858000"/>
              <a:gd name="connsiteX125" fmla="*/ 10967470 w 12192000"/>
              <a:gd name="connsiteY125" fmla="*/ 3030401 h 6858000"/>
              <a:gd name="connsiteX126" fmla="*/ 11049914 w 12192000"/>
              <a:gd name="connsiteY126" fmla="*/ 2970015 h 6858000"/>
              <a:gd name="connsiteX127" fmla="*/ 10618944 w 12192000"/>
              <a:gd name="connsiteY127" fmla="*/ 2685183 h 6858000"/>
              <a:gd name="connsiteX128" fmla="*/ 10566830 w 12192000"/>
              <a:gd name="connsiteY128" fmla="*/ 2641617 h 6858000"/>
              <a:gd name="connsiteX129" fmla="*/ 10290271 w 12192000"/>
              <a:gd name="connsiteY129" fmla="*/ 2536011 h 6858000"/>
              <a:gd name="connsiteX130" fmla="*/ 10005715 w 12192000"/>
              <a:gd name="connsiteY130" fmla="*/ 2461288 h 6858000"/>
              <a:gd name="connsiteX131" fmla="*/ 10203414 w 12192000"/>
              <a:gd name="connsiteY131" fmla="*/ 2303568 h 6858000"/>
              <a:gd name="connsiteX132" fmla="*/ 9901487 w 12192000"/>
              <a:gd name="connsiteY132" fmla="*/ 2266895 h 6858000"/>
              <a:gd name="connsiteX133" fmla="*/ 9871984 w 12192000"/>
              <a:gd name="connsiteY133" fmla="*/ 2267999 h 6858000"/>
              <a:gd name="connsiteX134" fmla="*/ 9279158 w 12192000"/>
              <a:gd name="connsiteY134" fmla="*/ 2243734 h 6858000"/>
              <a:gd name="connsiteX135" fmla="*/ 8429350 w 12192000"/>
              <a:gd name="connsiteY135" fmla="*/ 2163219 h 6858000"/>
              <a:gd name="connsiteX136" fmla="*/ 7725955 w 12192000"/>
              <a:gd name="connsiteY136" fmla="*/ 2114967 h 6858000"/>
              <a:gd name="connsiteX137" fmla="*/ 6977065 w 12192000"/>
              <a:gd name="connsiteY137" fmla="*/ 2021218 h 6858000"/>
              <a:gd name="connsiteX138" fmla="*/ 6941221 w 12192000"/>
              <a:gd name="connsiteY138" fmla="*/ 201518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6941221" y="2015186"/>
                </a:moveTo>
                <a:cubicBezTo>
                  <a:pt x="6929158" y="2014876"/>
                  <a:pt x="6917508" y="2018599"/>
                  <a:pt x="6907857" y="2033351"/>
                </a:cubicBezTo>
                <a:cubicBezTo>
                  <a:pt x="6959143" y="2072228"/>
                  <a:pt x="7024491" y="2057614"/>
                  <a:pt x="7093700" y="2101457"/>
                </a:cubicBezTo>
                <a:cubicBezTo>
                  <a:pt x="6981202" y="2087669"/>
                  <a:pt x="6892139" y="2076639"/>
                  <a:pt x="6803079" y="2065612"/>
                </a:cubicBezTo>
                <a:cubicBezTo>
                  <a:pt x="6801424" y="2073332"/>
                  <a:pt x="6799770" y="2081052"/>
                  <a:pt x="6798115" y="2088772"/>
                </a:cubicBezTo>
                <a:cubicBezTo>
                  <a:pt x="6911993" y="2105040"/>
                  <a:pt x="7017322" y="2146951"/>
                  <a:pt x="7128167" y="2176455"/>
                </a:cubicBezTo>
                <a:cubicBezTo>
                  <a:pt x="7117964" y="2194655"/>
                  <a:pt x="7107764" y="2191070"/>
                  <a:pt x="7098663" y="2189968"/>
                </a:cubicBezTo>
                <a:cubicBezTo>
                  <a:pt x="7039381" y="2182798"/>
                  <a:pt x="6980099" y="2175629"/>
                  <a:pt x="6923298" y="2156052"/>
                </a:cubicBezTo>
                <a:cubicBezTo>
                  <a:pt x="6910614" y="2151639"/>
                  <a:pt x="6895172" y="2151639"/>
                  <a:pt x="6888004" y="2164875"/>
                </a:cubicBezTo>
                <a:cubicBezTo>
                  <a:pt x="6877801" y="2183625"/>
                  <a:pt x="6892414" y="2195758"/>
                  <a:pt x="6905375" y="2205958"/>
                </a:cubicBezTo>
                <a:cubicBezTo>
                  <a:pt x="6927985" y="2223606"/>
                  <a:pt x="6955282" y="2218643"/>
                  <a:pt x="6981477" y="2221951"/>
                </a:cubicBezTo>
                <a:cubicBezTo>
                  <a:pt x="7051237" y="2230499"/>
                  <a:pt x="7084601" y="2257245"/>
                  <a:pt x="7100043" y="2318459"/>
                </a:cubicBezTo>
                <a:cubicBezTo>
                  <a:pt x="7038829" y="2293642"/>
                  <a:pt x="6979822" y="2324249"/>
                  <a:pt x="6920540" y="2306877"/>
                </a:cubicBezTo>
                <a:cubicBezTo>
                  <a:pt x="6905099" y="2302466"/>
                  <a:pt x="6880559" y="2309083"/>
                  <a:pt x="6888831" y="2330314"/>
                </a:cubicBezTo>
                <a:cubicBezTo>
                  <a:pt x="6896552" y="2350168"/>
                  <a:pt x="6922195" y="2364505"/>
                  <a:pt x="6876698" y="2360645"/>
                </a:cubicBezTo>
                <a:cubicBezTo>
                  <a:pt x="6844163" y="2357887"/>
                  <a:pt x="6780468" y="2380223"/>
                  <a:pt x="6807214" y="2385736"/>
                </a:cubicBezTo>
                <a:cubicBezTo>
                  <a:pt x="6840853" y="2392631"/>
                  <a:pt x="6873666" y="2402557"/>
                  <a:pt x="6916405" y="2413862"/>
                </a:cubicBezTo>
                <a:cubicBezTo>
                  <a:pt x="6869254" y="2432335"/>
                  <a:pt x="6835338" y="2428475"/>
                  <a:pt x="6799770" y="2413862"/>
                </a:cubicBezTo>
                <a:cubicBezTo>
                  <a:pt x="6756756" y="2396214"/>
                  <a:pt x="6700781" y="2374708"/>
                  <a:pt x="6665762" y="2394561"/>
                </a:cubicBezTo>
                <a:cubicBezTo>
                  <a:pt x="6613373" y="2424340"/>
                  <a:pt x="6569807" y="2405589"/>
                  <a:pt x="6522933" y="2400626"/>
                </a:cubicBezTo>
                <a:cubicBezTo>
                  <a:pt x="6427531" y="2390424"/>
                  <a:pt x="6332953" y="2373328"/>
                  <a:pt x="6237275" y="2365057"/>
                </a:cubicBezTo>
                <a:cubicBezTo>
                  <a:pt x="6198948" y="2361748"/>
                  <a:pt x="6157588" y="2346032"/>
                  <a:pt x="6101338" y="2367538"/>
                </a:cubicBezTo>
                <a:cubicBezTo>
                  <a:pt x="6356116" y="2477556"/>
                  <a:pt x="6629642" y="2470664"/>
                  <a:pt x="6857121" y="2606875"/>
                </a:cubicBezTo>
                <a:cubicBezTo>
                  <a:pt x="6847471" y="2619834"/>
                  <a:pt x="6798391" y="2656782"/>
                  <a:pt x="6818519" y="2659539"/>
                </a:cubicBezTo>
                <a:cubicBezTo>
                  <a:pt x="6875044" y="2667537"/>
                  <a:pt x="6925227" y="2694558"/>
                  <a:pt x="6976790" y="2716892"/>
                </a:cubicBezTo>
                <a:cubicBezTo>
                  <a:pt x="6999125" y="2726543"/>
                  <a:pt x="7026146" y="2739227"/>
                  <a:pt x="7015669" y="2773693"/>
                </a:cubicBezTo>
                <a:cubicBezTo>
                  <a:pt x="6996642" y="2783343"/>
                  <a:pt x="6982580" y="2769833"/>
                  <a:pt x="6966864" y="2768730"/>
                </a:cubicBezTo>
                <a:cubicBezTo>
                  <a:pt x="6950871" y="2767628"/>
                  <a:pt x="6915025" y="2774796"/>
                  <a:pt x="6924953" y="2779483"/>
                </a:cubicBezTo>
                <a:cubicBezTo>
                  <a:pt x="6970172" y="2800715"/>
                  <a:pt x="6888831" y="2851726"/>
                  <a:pt x="6942323" y="2851726"/>
                </a:cubicBezTo>
                <a:cubicBezTo>
                  <a:pt x="7031937" y="2852001"/>
                  <a:pt x="7079638" y="2942441"/>
                  <a:pt x="7165943" y="2944924"/>
                </a:cubicBezTo>
                <a:cubicBezTo>
                  <a:pt x="7179728" y="2945198"/>
                  <a:pt x="7186346" y="2961191"/>
                  <a:pt x="7186071" y="2975254"/>
                </a:cubicBezTo>
                <a:cubicBezTo>
                  <a:pt x="7186071" y="2992074"/>
                  <a:pt x="7173387" y="2995107"/>
                  <a:pt x="7159325" y="2996762"/>
                </a:cubicBezTo>
                <a:cubicBezTo>
                  <a:pt x="7137817" y="2999242"/>
                  <a:pt x="7115483" y="2975254"/>
                  <a:pt x="7087082" y="3007790"/>
                </a:cubicBezTo>
                <a:cubicBezTo>
                  <a:pt x="7138094" y="3026815"/>
                  <a:pt x="7189103" y="3045842"/>
                  <a:pt x="7188276" y="3111191"/>
                </a:cubicBezTo>
                <a:cubicBezTo>
                  <a:pt x="7188001" y="3128836"/>
                  <a:pt x="7209232" y="3135454"/>
                  <a:pt x="7225225" y="3139866"/>
                </a:cubicBezTo>
                <a:cubicBezTo>
                  <a:pt x="7251696" y="3147036"/>
                  <a:pt x="7274028" y="3159720"/>
                  <a:pt x="7288368" y="3184260"/>
                </a:cubicBezTo>
                <a:cubicBezTo>
                  <a:pt x="7288092" y="3188948"/>
                  <a:pt x="7287816" y="3193910"/>
                  <a:pt x="7289471" y="3197771"/>
                </a:cubicBezTo>
                <a:cubicBezTo>
                  <a:pt x="7284784" y="3257053"/>
                  <a:pt x="7246181" y="3255398"/>
                  <a:pt x="7203442" y="3245472"/>
                </a:cubicBezTo>
                <a:cubicBezTo>
                  <a:pt x="7152432" y="3233340"/>
                  <a:pt x="7101973" y="3211281"/>
                  <a:pt x="7048205" y="3232512"/>
                </a:cubicBezTo>
                <a:cubicBezTo>
                  <a:pt x="7124032" y="3260913"/>
                  <a:pt x="7206475" y="3263118"/>
                  <a:pt x="7277614" y="3303652"/>
                </a:cubicBezTo>
                <a:cubicBezTo>
                  <a:pt x="7017322" y="3311097"/>
                  <a:pt x="6787361" y="3183155"/>
                  <a:pt x="6535066" y="3134077"/>
                </a:cubicBezTo>
                <a:cubicBezTo>
                  <a:pt x="6543614" y="3166887"/>
                  <a:pt x="6564017" y="3173505"/>
                  <a:pt x="6582492" y="3178469"/>
                </a:cubicBezTo>
                <a:cubicBezTo>
                  <a:pt x="6675690" y="3203286"/>
                  <a:pt x="6757305" y="3252642"/>
                  <a:pt x="6842233" y="3295379"/>
                </a:cubicBezTo>
                <a:cubicBezTo>
                  <a:pt x="6877249" y="3313026"/>
                  <a:pt x="6902618" y="3330674"/>
                  <a:pt x="6915853" y="3368725"/>
                </a:cubicBezTo>
                <a:cubicBezTo>
                  <a:pt x="6927710" y="3403192"/>
                  <a:pt x="6950596" y="3419185"/>
                  <a:pt x="6993058" y="3409257"/>
                </a:cubicBezTo>
                <a:cubicBezTo>
                  <a:pt x="7027524" y="3400985"/>
                  <a:pt x="7065299" y="3405397"/>
                  <a:pt x="7101421" y="3408430"/>
                </a:cubicBezTo>
                <a:cubicBezTo>
                  <a:pt x="7143057" y="3411739"/>
                  <a:pt x="7189655" y="3450618"/>
                  <a:pt x="7178350" y="3470746"/>
                </a:cubicBezTo>
                <a:cubicBezTo>
                  <a:pt x="7159050" y="3504937"/>
                  <a:pt x="7126789" y="3487842"/>
                  <a:pt x="7098112" y="3483982"/>
                </a:cubicBezTo>
                <a:cubicBezTo>
                  <a:pt x="7065575" y="3479295"/>
                  <a:pt x="7005191" y="3469643"/>
                  <a:pt x="7004088" y="3473780"/>
                </a:cubicBezTo>
                <a:cubicBezTo>
                  <a:pt x="6982854" y="3559532"/>
                  <a:pt x="6833408" y="3484809"/>
                  <a:pt x="6801147" y="3477087"/>
                </a:cubicBezTo>
                <a:cubicBezTo>
                  <a:pt x="6760891" y="3467437"/>
                  <a:pt x="6723115" y="3485085"/>
                  <a:pt x="6684788" y="3489220"/>
                </a:cubicBezTo>
                <a:cubicBezTo>
                  <a:pt x="6650597" y="3493080"/>
                  <a:pt x="6457309" y="3504937"/>
                  <a:pt x="6417328" y="3468539"/>
                </a:cubicBezTo>
                <a:cubicBezTo>
                  <a:pt x="6411813" y="3496940"/>
                  <a:pt x="6423393" y="3508521"/>
                  <a:pt x="6433045" y="3521481"/>
                </a:cubicBezTo>
                <a:cubicBezTo>
                  <a:pt x="6446556" y="3539954"/>
                  <a:pt x="6448762" y="3552914"/>
                  <a:pt x="6423117" y="3567527"/>
                </a:cubicBezTo>
                <a:cubicBezTo>
                  <a:pt x="6350049" y="3609441"/>
                  <a:pt x="6351153" y="3610818"/>
                  <a:pt x="6419258" y="3667620"/>
                </a:cubicBezTo>
                <a:cubicBezTo>
                  <a:pt x="6422568" y="3670100"/>
                  <a:pt x="6421188" y="3678373"/>
                  <a:pt x="6421740" y="3683888"/>
                </a:cubicBezTo>
                <a:cubicBezTo>
                  <a:pt x="6403817" y="3692711"/>
                  <a:pt x="6382861" y="3670652"/>
                  <a:pt x="6361906" y="3694366"/>
                </a:cubicBezTo>
                <a:cubicBezTo>
                  <a:pt x="6453173" y="3798591"/>
                  <a:pt x="6592418" y="3824234"/>
                  <a:pt x="6718429" y="3902544"/>
                </a:cubicBezTo>
                <a:cubicBezTo>
                  <a:pt x="6616407" y="3928462"/>
                  <a:pt x="6555194" y="3838022"/>
                  <a:pt x="6480195" y="3849603"/>
                </a:cubicBezTo>
                <a:cubicBezTo>
                  <a:pt x="6442696" y="3878004"/>
                  <a:pt x="6554091" y="3923499"/>
                  <a:pt x="6447934" y="3937011"/>
                </a:cubicBezTo>
                <a:cubicBezTo>
                  <a:pt x="6493983" y="3961826"/>
                  <a:pt x="6528173" y="3986089"/>
                  <a:pt x="6559882" y="4014767"/>
                </a:cubicBezTo>
                <a:cubicBezTo>
                  <a:pt x="6616407" y="4066053"/>
                  <a:pt x="6627437" y="4099693"/>
                  <a:pt x="6601241" y="4168626"/>
                </a:cubicBezTo>
                <a:cubicBezTo>
                  <a:pt x="6584145" y="4213846"/>
                  <a:pt x="6559054" y="4255483"/>
                  <a:pt x="6581113" y="4309250"/>
                </a:cubicBezTo>
                <a:cubicBezTo>
                  <a:pt x="6596553" y="4346198"/>
                  <a:pt x="6590487" y="4370461"/>
                  <a:pt x="6533136" y="4353918"/>
                </a:cubicBezTo>
                <a:cubicBezTo>
                  <a:pt x="6471372" y="4336270"/>
                  <a:pt x="6448211" y="4369358"/>
                  <a:pt x="6463651" y="4434156"/>
                </a:cubicBezTo>
                <a:cubicBezTo>
                  <a:pt x="6473577" y="4475792"/>
                  <a:pt x="6463099" y="4488475"/>
                  <a:pt x="6420637" y="4483787"/>
                </a:cubicBezTo>
                <a:cubicBezTo>
                  <a:pt x="6373762" y="4478549"/>
                  <a:pt x="6329093" y="4451251"/>
                  <a:pt x="6271190" y="4464487"/>
                </a:cubicBezTo>
                <a:cubicBezTo>
                  <a:pt x="6317512" y="4540039"/>
                  <a:pt x="6416501" y="4518531"/>
                  <a:pt x="6470545" y="4590498"/>
                </a:cubicBezTo>
                <a:cubicBezTo>
                  <a:pt x="6406023" y="4590772"/>
                  <a:pt x="6356666" y="4590498"/>
                  <a:pt x="6308965" y="4574780"/>
                </a:cubicBezTo>
                <a:cubicBezTo>
                  <a:pt x="6289111" y="4568437"/>
                  <a:pt x="6267328" y="4561822"/>
                  <a:pt x="6256301" y="4583603"/>
                </a:cubicBezTo>
                <a:cubicBezTo>
                  <a:pt x="6243340" y="4609798"/>
                  <a:pt x="6270086" y="4619724"/>
                  <a:pt x="6286354" y="4624412"/>
                </a:cubicBezTo>
                <a:cubicBezTo>
                  <a:pt x="6332128" y="4637647"/>
                  <a:pt x="6367144" y="4669081"/>
                  <a:pt x="6404920" y="4693621"/>
                </a:cubicBezTo>
                <a:cubicBezTo>
                  <a:pt x="6487915" y="4747390"/>
                  <a:pt x="6578908" y="4792334"/>
                  <a:pt x="6649220" y="4881120"/>
                </a:cubicBezTo>
                <a:cubicBezTo>
                  <a:pt x="6560709" y="4858509"/>
                  <a:pt x="6494809" y="4805845"/>
                  <a:pt x="6412640" y="4795092"/>
                </a:cubicBezTo>
                <a:cubicBezTo>
                  <a:pt x="6483779" y="4875881"/>
                  <a:pt x="6575322" y="4929098"/>
                  <a:pt x="6661902" y="4987828"/>
                </a:cubicBezTo>
                <a:cubicBezTo>
                  <a:pt x="6686719" y="5004373"/>
                  <a:pt x="6711811" y="5015678"/>
                  <a:pt x="6717325" y="5051798"/>
                </a:cubicBezTo>
                <a:cubicBezTo>
                  <a:pt x="6728079" y="5121834"/>
                  <a:pt x="6760340" y="5179738"/>
                  <a:pt x="6829272" y="5210619"/>
                </a:cubicBezTo>
                <a:cubicBezTo>
                  <a:pt x="6829824" y="5210897"/>
                  <a:pt x="6825965" y="5221375"/>
                  <a:pt x="6823757" y="5228542"/>
                </a:cubicBezTo>
                <a:cubicBezTo>
                  <a:pt x="6781571" y="5230749"/>
                  <a:pt x="6748207" y="5189388"/>
                  <a:pt x="6694439" y="5202899"/>
                </a:cubicBezTo>
                <a:cubicBezTo>
                  <a:pt x="6746002" y="5259148"/>
                  <a:pt x="6789016" y="5309609"/>
                  <a:pt x="6862085" y="5336355"/>
                </a:cubicBezTo>
                <a:cubicBezTo>
                  <a:pt x="6920540" y="5357586"/>
                  <a:pt x="6992783" y="5369994"/>
                  <a:pt x="7035246" y="5438926"/>
                </a:cubicBezTo>
                <a:cubicBezTo>
                  <a:pt x="6985889" y="5452439"/>
                  <a:pt x="6949216" y="5435343"/>
                  <a:pt x="6912268" y="5423210"/>
                </a:cubicBezTo>
                <a:cubicBezTo>
                  <a:pt x="6855743" y="5404461"/>
                  <a:pt x="6799770" y="5383230"/>
                  <a:pt x="6743244" y="5364479"/>
                </a:cubicBezTo>
                <a:cubicBezTo>
                  <a:pt x="6721737" y="5357310"/>
                  <a:pt x="6698299" y="5352346"/>
                  <a:pt x="6684513" y="5386538"/>
                </a:cubicBezTo>
                <a:cubicBezTo>
                  <a:pt x="6756480" y="5393708"/>
                  <a:pt x="6799494" y="5440031"/>
                  <a:pt x="6844713" y="5483595"/>
                </a:cubicBezTo>
                <a:cubicBezTo>
                  <a:pt x="6870082" y="5508135"/>
                  <a:pt x="6890762" y="5540948"/>
                  <a:pt x="6936533" y="5528541"/>
                </a:cubicBezTo>
                <a:cubicBezTo>
                  <a:pt x="6960522" y="5521923"/>
                  <a:pt x="6975687" y="5540396"/>
                  <a:pt x="6973204" y="5563007"/>
                </a:cubicBezTo>
                <a:cubicBezTo>
                  <a:pt x="6964106" y="5642695"/>
                  <a:pt x="7020080" y="5670543"/>
                  <a:pt x="7077983" y="5685983"/>
                </a:cubicBezTo>
                <a:cubicBezTo>
                  <a:pt x="7187726" y="5714935"/>
                  <a:pt x="7278993" y="5783041"/>
                  <a:pt x="7385702" y="5820265"/>
                </a:cubicBezTo>
                <a:cubicBezTo>
                  <a:pt x="7489378" y="5856387"/>
                  <a:pt x="7569615" y="5942139"/>
                  <a:pt x="7673565" y="5987085"/>
                </a:cubicBezTo>
                <a:cubicBezTo>
                  <a:pt x="7748843" y="6019621"/>
                  <a:pt x="7820807" y="6061533"/>
                  <a:pt x="7898289" y="6091035"/>
                </a:cubicBezTo>
                <a:cubicBezTo>
                  <a:pt x="8081651" y="6160795"/>
                  <a:pt x="8268598" y="6216770"/>
                  <a:pt x="8466299" y="6224765"/>
                </a:cubicBezTo>
                <a:cubicBezTo>
                  <a:pt x="8629532" y="6231107"/>
                  <a:pt x="10045419" y="6225043"/>
                  <a:pt x="10620599" y="5317605"/>
                </a:cubicBezTo>
                <a:cubicBezTo>
                  <a:pt x="10631626" y="5313192"/>
                  <a:pt x="10644035" y="5301612"/>
                  <a:pt x="10647894" y="5290581"/>
                </a:cubicBezTo>
                <a:cubicBezTo>
                  <a:pt x="10666370" y="5239020"/>
                  <a:pt x="10711590" y="5216686"/>
                  <a:pt x="10752398" y="5188838"/>
                </a:cubicBezTo>
                <a:cubicBezTo>
                  <a:pt x="10788244" y="5164297"/>
                  <a:pt x="10826296" y="5138654"/>
                  <a:pt x="10841186" y="5097293"/>
                </a:cubicBezTo>
                <a:cubicBezTo>
                  <a:pt x="10860762" y="5042147"/>
                  <a:pt x="10805064" y="5087367"/>
                  <a:pt x="10794861" y="5066412"/>
                </a:cubicBezTo>
                <a:cubicBezTo>
                  <a:pt x="10816092" y="5037737"/>
                  <a:pt x="10848906" y="5011540"/>
                  <a:pt x="10857454" y="4979004"/>
                </a:cubicBezTo>
                <a:cubicBezTo>
                  <a:pt x="10888610" y="4861543"/>
                  <a:pt x="10955890" y="4776065"/>
                  <a:pt x="11056532" y="4709613"/>
                </a:cubicBezTo>
                <a:cubicBezTo>
                  <a:pt x="11085484" y="4690588"/>
                  <a:pt x="11104509" y="4655845"/>
                  <a:pt x="11143939" y="4650332"/>
                </a:cubicBezTo>
                <a:cubicBezTo>
                  <a:pt x="11231622" y="4638199"/>
                  <a:pt x="11204048" y="4543346"/>
                  <a:pt x="11250372" y="4501160"/>
                </a:cubicBezTo>
                <a:cubicBezTo>
                  <a:pt x="11259196" y="4493162"/>
                  <a:pt x="11267190" y="4477447"/>
                  <a:pt x="11265538" y="4466694"/>
                </a:cubicBezTo>
                <a:cubicBezTo>
                  <a:pt x="11263056" y="4451251"/>
                  <a:pt x="11252578" y="4436638"/>
                  <a:pt x="11243755" y="4422850"/>
                </a:cubicBezTo>
                <a:cubicBezTo>
                  <a:pt x="11234654" y="4409065"/>
                  <a:pt x="11220870" y="4396932"/>
                  <a:pt x="11227486" y="4378734"/>
                </a:cubicBezTo>
                <a:cubicBezTo>
                  <a:pt x="11230242" y="4371289"/>
                  <a:pt x="11228314" y="4345371"/>
                  <a:pt x="11248718" y="4365774"/>
                </a:cubicBezTo>
                <a:cubicBezTo>
                  <a:pt x="11304692" y="4421748"/>
                  <a:pt x="11337228" y="4368809"/>
                  <a:pt x="11385204" y="4343440"/>
                </a:cubicBezTo>
                <a:cubicBezTo>
                  <a:pt x="11346603" y="4317245"/>
                  <a:pt x="11311861" y="4298772"/>
                  <a:pt x="11306070" y="4259618"/>
                </a:cubicBezTo>
                <a:cubicBezTo>
                  <a:pt x="11294214" y="4178828"/>
                  <a:pt x="11243480" y="4141880"/>
                  <a:pt x="11166550" y="4134711"/>
                </a:cubicBezTo>
                <a:cubicBezTo>
                  <a:pt x="11194949" y="4056679"/>
                  <a:pt x="11194949" y="4056679"/>
                  <a:pt x="11103130" y="4045924"/>
                </a:cubicBezTo>
                <a:cubicBezTo>
                  <a:pt x="11138425" y="3996293"/>
                  <a:pt x="11138425" y="3983609"/>
                  <a:pt x="11095686" y="3966514"/>
                </a:cubicBezTo>
                <a:cubicBezTo>
                  <a:pt x="11054602" y="3950245"/>
                  <a:pt x="11009106" y="3944730"/>
                  <a:pt x="10971054" y="3919640"/>
                </a:cubicBezTo>
                <a:cubicBezTo>
                  <a:pt x="11006073" y="3856221"/>
                  <a:pt x="11015998" y="3782600"/>
                  <a:pt x="11088241" y="3751718"/>
                </a:cubicBezTo>
                <a:cubicBezTo>
                  <a:pt x="11099546" y="3747030"/>
                  <a:pt x="11107266" y="3728004"/>
                  <a:pt x="11100098" y="3716977"/>
                </a:cubicBezTo>
                <a:cubicBezTo>
                  <a:pt x="11073904" y="3676995"/>
                  <a:pt x="11111404" y="3601168"/>
                  <a:pt x="11029786" y="3592621"/>
                </a:cubicBezTo>
                <a:cubicBezTo>
                  <a:pt x="11019583" y="3591793"/>
                  <a:pt x="11010208" y="3583520"/>
                  <a:pt x="11018206" y="3572767"/>
                </a:cubicBezTo>
                <a:cubicBezTo>
                  <a:pt x="11045779" y="3535268"/>
                  <a:pt x="11012415" y="3537749"/>
                  <a:pt x="10992287" y="3533061"/>
                </a:cubicBezTo>
                <a:cubicBezTo>
                  <a:pt x="10968022" y="3527271"/>
                  <a:pt x="10940448" y="3543816"/>
                  <a:pt x="10917838" y="3523410"/>
                </a:cubicBezTo>
                <a:cubicBezTo>
                  <a:pt x="10923078" y="3501903"/>
                  <a:pt x="10942654" y="3502179"/>
                  <a:pt x="10956441" y="3495287"/>
                </a:cubicBezTo>
                <a:cubicBezTo>
                  <a:pt x="10996698" y="3475433"/>
                  <a:pt x="11029511" y="3451721"/>
                  <a:pt x="11031442" y="3400159"/>
                </a:cubicBezTo>
                <a:cubicBezTo>
                  <a:pt x="11032818" y="3358523"/>
                  <a:pt x="11037230" y="3321850"/>
                  <a:pt x="10981533" y="3309166"/>
                </a:cubicBezTo>
                <a:cubicBezTo>
                  <a:pt x="10958372" y="3303927"/>
                  <a:pt x="10964990" y="3273873"/>
                  <a:pt x="10978225" y="3258982"/>
                </a:cubicBezTo>
                <a:cubicBezTo>
                  <a:pt x="11001938" y="3232512"/>
                  <a:pt x="11021514" y="3197219"/>
                  <a:pt x="11062322" y="3194737"/>
                </a:cubicBezTo>
                <a:cubicBezTo>
                  <a:pt x="11087138" y="3193084"/>
                  <a:pt x="11106164" y="3182053"/>
                  <a:pt x="11125742" y="3169370"/>
                </a:cubicBezTo>
                <a:cubicBezTo>
                  <a:pt x="11139802" y="3160269"/>
                  <a:pt x="11156622" y="3152550"/>
                  <a:pt x="11154968" y="3132974"/>
                </a:cubicBezTo>
                <a:cubicBezTo>
                  <a:pt x="11153315" y="3114223"/>
                  <a:pt x="11137046" y="3106503"/>
                  <a:pt x="11120502" y="3102642"/>
                </a:cubicBezTo>
                <a:cubicBezTo>
                  <a:pt x="11065355" y="3090235"/>
                  <a:pt x="11013518" y="3072037"/>
                  <a:pt x="10967470" y="3030401"/>
                </a:cubicBezTo>
                <a:cubicBezTo>
                  <a:pt x="10998076" y="3008342"/>
                  <a:pt x="11027304" y="2992350"/>
                  <a:pt x="11049914" y="2970015"/>
                </a:cubicBezTo>
                <a:cubicBezTo>
                  <a:pt x="11104509" y="2915972"/>
                  <a:pt x="10642106" y="2745845"/>
                  <a:pt x="10618944" y="2685183"/>
                </a:cubicBezTo>
                <a:cubicBezTo>
                  <a:pt x="10611775" y="2666432"/>
                  <a:pt x="10587235" y="2647132"/>
                  <a:pt x="10566830" y="2641617"/>
                </a:cubicBezTo>
                <a:cubicBezTo>
                  <a:pt x="10471151" y="2615699"/>
                  <a:pt x="10388156" y="2557518"/>
                  <a:pt x="10290271" y="2536011"/>
                </a:cubicBezTo>
                <a:cubicBezTo>
                  <a:pt x="10197900" y="2515607"/>
                  <a:pt x="10106908" y="2488309"/>
                  <a:pt x="10005715" y="2461288"/>
                </a:cubicBezTo>
                <a:cubicBezTo>
                  <a:pt x="10067754" y="2393457"/>
                  <a:pt x="10177772" y="2401454"/>
                  <a:pt x="10203414" y="2303568"/>
                </a:cubicBezTo>
                <a:cubicBezTo>
                  <a:pt x="10103324" y="2278201"/>
                  <a:pt x="9997996" y="2307154"/>
                  <a:pt x="9901487" y="2266895"/>
                </a:cubicBezTo>
                <a:cubicBezTo>
                  <a:pt x="9893216" y="2263312"/>
                  <a:pt x="9881910" y="2266895"/>
                  <a:pt x="9871984" y="2267999"/>
                </a:cubicBezTo>
                <a:cubicBezTo>
                  <a:pt x="9673181" y="2289506"/>
                  <a:pt x="9475204" y="2270758"/>
                  <a:pt x="9279158" y="2243734"/>
                </a:cubicBezTo>
                <a:cubicBezTo>
                  <a:pt x="8996808" y="2205133"/>
                  <a:pt x="8713354" y="2180592"/>
                  <a:pt x="8429350" y="2163219"/>
                </a:cubicBezTo>
                <a:cubicBezTo>
                  <a:pt x="8194701" y="2148882"/>
                  <a:pt x="7959502" y="2142541"/>
                  <a:pt x="7725955" y="2114967"/>
                </a:cubicBezTo>
                <a:cubicBezTo>
                  <a:pt x="7476142" y="2085464"/>
                  <a:pt x="7226605" y="2052100"/>
                  <a:pt x="6977065" y="2021218"/>
                </a:cubicBezTo>
                <a:cubicBezTo>
                  <a:pt x="6965761" y="2019839"/>
                  <a:pt x="6953283" y="2015496"/>
                  <a:pt x="6941221" y="201518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94D9159-AE90-47C8-A0BF-4FF1AF7408FD}"/>
              </a:ext>
            </a:extLst>
          </p:cNvPr>
          <p:cNvSpPr>
            <a:spLocks noGrp="1"/>
          </p:cNvSpPr>
          <p:nvPr>
            <p:ph idx="1"/>
          </p:nvPr>
        </p:nvSpPr>
        <p:spPr>
          <a:xfrm>
            <a:off x="339348" y="894411"/>
            <a:ext cx="7218627" cy="4847509"/>
          </a:xfrm>
        </p:spPr>
        <p:txBody>
          <a:bodyPr vert="horz" lIns="91440" tIns="45720" rIns="91440" bIns="45720" rtlCol="0" anchor="t">
            <a:noAutofit/>
          </a:bodyPr>
          <a:lstStyle/>
          <a:p>
            <a:pPr marL="127000" indent="0">
              <a:lnSpc>
                <a:spcPct val="100000"/>
              </a:lnSpc>
              <a:buClr>
                <a:schemeClr val="dk1"/>
              </a:buClr>
              <a:buSzPts val="2000"/>
              <a:buNone/>
            </a:pPr>
            <a:r>
              <a:rPr lang="nb-NO" b="1" dirty="0"/>
              <a:t>Ved spørsmål angående utdanningen og søknadsprosessen ta gjerne kontakt:</a:t>
            </a:r>
          </a:p>
          <a:p>
            <a:pPr marL="127000" indent="0">
              <a:lnSpc>
                <a:spcPct val="100000"/>
              </a:lnSpc>
              <a:buClr>
                <a:schemeClr val="dk1"/>
              </a:buClr>
              <a:buSzPts val="2000"/>
              <a:buNone/>
            </a:pPr>
            <a:endParaRPr lang="nb-NO" dirty="0"/>
          </a:p>
          <a:p>
            <a:pPr marL="127000" indent="0">
              <a:lnSpc>
                <a:spcPct val="100000"/>
              </a:lnSpc>
              <a:buClr>
                <a:schemeClr val="dk1"/>
              </a:buClr>
              <a:buSzPts val="2000"/>
              <a:buNone/>
            </a:pPr>
            <a:r>
              <a:rPr lang="nb-NO" dirty="0"/>
              <a:t>fagskole@kbtkompetanse.no</a:t>
            </a:r>
          </a:p>
          <a:p>
            <a:pPr marL="127000" indent="0">
              <a:lnSpc>
                <a:spcPct val="100000"/>
              </a:lnSpc>
              <a:buClr>
                <a:schemeClr val="dk1"/>
              </a:buClr>
              <a:buSzPts val="2000"/>
              <a:buNone/>
            </a:pPr>
            <a:r>
              <a:rPr lang="nb-NO" dirty="0"/>
              <a:t>+47 973 41 833</a:t>
            </a:r>
          </a:p>
          <a:p>
            <a:pPr marL="127000" indent="0">
              <a:lnSpc>
                <a:spcPct val="100000"/>
              </a:lnSpc>
              <a:buClr>
                <a:schemeClr val="dk1"/>
              </a:buClr>
              <a:buSzPts val="2000"/>
              <a:buNone/>
            </a:pPr>
            <a:endParaRPr lang="nb-NO" dirty="0">
              <a:cs typeface="Calibri"/>
            </a:endParaRPr>
          </a:p>
          <a:p>
            <a:pPr marL="127000" indent="0">
              <a:lnSpc>
                <a:spcPct val="100000"/>
              </a:lnSpc>
              <a:buClr>
                <a:schemeClr val="dk1"/>
              </a:buClr>
              <a:buSzPts val="2000"/>
              <a:buNone/>
            </a:pPr>
            <a:r>
              <a:rPr lang="nb-NO" dirty="0"/>
              <a:t>Vi ser frem til å høre fra deg!</a:t>
            </a:r>
            <a:endParaRPr lang="nb-NO" dirty="0">
              <a:cs typeface="Calibri"/>
            </a:endParaRPr>
          </a:p>
          <a:p>
            <a:pPr marL="127000" indent="0">
              <a:lnSpc>
                <a:spcPct val="100000"/>
              </a:lnSpc>
              <a:buClr>
                <a:schemeClr val="dk1"/>
              </a:buClr>
              <a:buSzPts val="2000"/>
              <a:buNone/>
            </a:pPr>
            <a:endParaRPr lang="nb-NO" dirty="0">
              <a:cs typeface="Calibri"/>
            </a:endParaRPr>
          </a:p>
        </p:txBody>
      </p:sp>
      <p:pic>
        <p:nvPicPr>
          <p:cNvPr id="8" name="Bilde 7">
            <a:extLst>
              <a:ext uri="{FF2B5EF4-FFF2-40B4-BE49-F238E27FC236}">
                <a16:creationId xmlns:a16="http://schemas.microsoft.com/office/drawing/2014/main" id="{5C3A07E0-15B4-4EE5-A084-5790BB155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3979" y="3709086"/>
            <a:ext cx="4175286" cy="846571"/>
          </a:xfrm>
          <a:prstGeom prst="rect">
            <a:avLst/>
          </a:prstGeom>
        </p:spPr>
      </p:pic>
    </p:spTree>
    <p:extLst>
      <p:ext uri="{BB962C8B-B14F-4D97-AF65-F5344CB8AC3E}">
        <p14:creationId xmlns:p14="http://schemas.microsoft.com/office/powerpoint/2010/main" val="655602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Rett linje 5">
            <a:extLst>
              <a:ext uri="{FF2B5EF4-FFF2-40B4-BE49-F238E27FC236}">
                <a16:creationId xmlns:a16="http://schemas.microsoft.com/office/drawing/2014/main" id="{AF0D0EF4-A49D-88D6-458E-7A2EAF553A1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2">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2CA1FE-BDA9-4D04-BBAF-2B23674051AE}"/>
              </a:ext>
            </a:extLst>
          </p:cNvPr>
          <p:cNvSpPr>
            <a:spLocks noGrp="1"/>
          </p:cNvSpPr>
          <p:nvPr>
            <p:ph type="title"/>
          </p:nvPr>
        </p:nvSpPr>
        <p:spPr>
          <a:xfrm>
            <a:off x="438912" y="859536"/>
            <a:ext cx="7390015" cy="1243584"/>
          </a:xfrm>
        </p:spPr>
        <p:txBody>
          <a:bodyPr>
            <a:noAutofit/>
          </a:bodyPr>
          <a:lstStyle/>
          <a:p>
            <a:r>
              <a:rPr lang="nb-NO" sz="3600" b="1" dirty="0">
                <a:latin typeface="Arial" panose="020B0604020202020204" pitchFamily="34" charset="0"/>
                <a:cs typeface="Arial" panose="020B0604020202020204" pitchFamily="34" charset="0"/>
              </a:rPr>
              <a:t>Høyere yrkesfaglig utdanning i sosialt entreprenørskap</a:t>
            </a:r>
          </a:p>
        </p:txBody>
      </p:sp>
      <p:sp>
        <p:nvSpPr>
          <p:cNvPr id="27" name="Rectangle 2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94D9159-AE90-47C8-A0BF-4FF1AF7408FD}"/>
              </a:ext>
            </a:extLst>
          </p:cNvPr>
          <p:cNvSpPr>
            <a:spLocks noGrp="1"/>
          </p:cNvSpPr>
          <p:nvPr>
            <p:ph idx="1"/>
          </p:nvPr>
        </p:nvSpPr>
        <p:spPr>
          <a:xfrm>
            <a:off x="458202" y="2290763"/>
            <a:ext cx="5957682" cy="4378628"/>
          </a:xfrm>
        </p:spPr>
        <p:txBody>
          <a:bodyPr vert="horz" lIns="91440" tIns="45720" rIns="91440" bIns="45720" rtlCol="0" anchor="t">
            <a:noAutofit/>
          </a:bodyPr>
          <a:lstStyle/>
          <a:p>
            <a:r>
              <a:rPr lang="nb-NO" sz="2300" dirty="0"/>
              <a:t>Innen feltet sosialt entreprenørskap</a:t>
            </a:r>
            <a:endParaRPr lang="nb-NO" sz="2300" dirty="0">
              <a:cs typeface="Calibri"/>
            </a:endParaRPr>
          </a:p>
          <a:p>
            <a:r>
              <a:rPr lang="nb-NO" sz="2300" dirty="0"/>
              <a:t>Oppstart august 2023.</a:t>
            </a:r>
            <a:endParaRPr lang="nb-NO" sz="2300" dirty="0">
              <a:cs typeface="Calibri"/>
            </a:endParaRPr>
          </a:p>
          <a:p>
            <a:r>
              <a:rPr lang="nb-NO" sz="2300" dirty="0"/>
              <a:t>Studiet vektlegger dialog og refleksjon mellom student, skolekontakt, praksisveileder.</a:t>
            </a:r>
            <a:endParaRPr lang="nb-NO" sz="2300" dirty="0">
              <a:cs typeface="Calibri"/>
            </a:endParaRPr>
          </a:p>
          <a:p>
            <a:r>
              <a:rPr lang="nb-NO" sz="2300" dirty="0"/>
              <a:t>Y</a:t>
            </a:r>
            <a:r>
              <a:rPr lang="x-none" sz="2300" dirty="0"/>
              <a:t>rkesrettet utdanningstilbud som gir både teoretisk og praktisk kompetanse med utgangspunkt i bruk av erfaring</a:t>
            </a:r>
            <a:r>
              <a:rPr lang="nb-NO" sz="2300" dirty="0"/>
              <a:t>.</a:t>
            </a:r>
            <a:endParaRPr lang="nb-NO" sz="2300" dirty="0">
              <a:cs typeface="Calibri"/>
            </a:endParaRPr>
          </a:p>
          <a:p>
            <a:r>
              <a:rPr lang="nb-NO" sz="2300" dirty="0"/>
              <a:t>Mål for utdanningen er å kvalifisere personer til å etablere virksomheter som kan bidra til å avhjelpe, motvirke eller løse sosiale problemer i samfunnet</a:t>
            </a:r>
            <a:endParaRPr lang="nb-NO" sz="2300" dirty="0">
              <a:cs typeface="Calibri"/>
            </a:endParaRPr>
          </a:p>
          <a:p>
            <a:pPr marL="0" indent="0">
              <a:buNone/>
            </a:pPr>
            <a:endParaRPr lang="nb-NO" sz="2300" dirty="0">
              <a:cs typeface="Calibri"/>
            </a:endParaRPr>
          </a:p>
          <a:p>
            <a:pPr marL="0" indent="0">
              <a:buNone/>
            </a:pPr>
            <a:endParaRPr lang="nb-NO" sz="2300" dirty="0"/>
          </a:p>
        </p:txBody>
      </p:sp>
      <p:pic>
        <p:nvPicPr>
          <p:cNvPr id="7" name="Bilde 6">
            <a:extLst>
              <a:ext uri="{FF2B5EF4-FFF2-40B4-BE49-F238E27FC236}">
                <a16:creationId xmlns:a16="http://schemas.microsoft.com/office/drawing/2014/main" id="{305E1E1F-58E1-4F7A-9FEF-5A7C1E141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267" y="1918598"/>
            <a:ext cx="5521099" cy="3685334"/>
          </a:xfrm>
          <a:prstGeom prst="rect">
            <a:avLst/>
          </a:prstGeom>
          <a:ln>
            <a:solidFill>
              <a:schemeClr val="accent2">
                <a:lumMod val="75000"/>
              </a:schemeClr>
            </a:solidFill>
          </a:ln>
        </p:spPr>
      </p:pic>
      <p:pic>
        <p:nvPicPr>
          <p:cNvPr id="4" name="Picture 3">
            <a:extLst>
              <a:ext uri="{FF2B5EF4-FFF2-40B4-BE49-F238E27FC236}">
                <a16:creationId xmlns:a16="http://schemas.microsoft.com/office/drawing/2014/main" id="{730FC33D-5576-4DBD-AB54-FF0524278D63}"/>
              </a:ext>
            </a:extLst>
          </p:cNvPr>
          <p:cNvPicPr>
            <a:picLocks noChangeAspect="1"/>
          </p:cNvPicPr>
          <p:nvPr/>
        </p:nvPicPr>
        <p:blipFill>
          <a:blip r:embed="rId4"/>
          <a:stretch>
            <a:fillRect/>
          </a:stretch>
        </p:blipFill>
        <p:spPr>
          <a:xfrm rot="10800000" flipH="1" flipV="1">
            <a:off x="7828927" y="5894156"/>
            <a:ext cx="3027507" cy="673620"/>
          </a:xfrm>
          <a:prstGeom prst="rect">
            <a:avLst/>
          </a:prstGeom>
        </p:spPr>
      </p:pic>
      <p:sp>
        <p:nvSpPr>
          <p:cNvPr id="11" name="TekstSylinder 10">
            <a:extLst>
              <a:ext uri="{FF2B5EF4-FFF2-40B4-BE49-F238E27FC236}">
                <a16:creationId xmlns:a16="http://schemas.microsoft.com/office/drawing/2014/main" id="{31D28082-FAF7-428D-874D-AE53980D89DE}"/>
              </a:ext>
            </a:extLst>
          </p:cNvPr>
          <p:cNvSpPr txBox="1"/>
          <p:nvPr/>
        </p:nvSpPr>
        <p:spPr>
          <a:xfrm>
            <a:off x="8177085" y="5567356"/>
            <a:ext cx="3576003" cy="276999"/>
          </a:xfrm>
          <a:prstGeom prst="rect">
            <a:avLst/>
          </a:prstGeom>
          <a:noFill/>
        </p:spPr>
        <p:txBody>
          <a:bodyPr wrap="square" rtlCol="0">
            <a:spAutoFit/>
          </a:bodyPr>
          <a:lstStyle/>
          <a:p>
            <a:r>
              <a:rPr lang="nb-NO" sz="1200" dirty="0"/>
              <a:t>Foto: Silje Margrethe Jørgensen</a:t>
            </a:r>
          </a:p>
        </p:txBody>
      </p:sp>
    </p:spTree>
    <p:extLst>
      <p:ext uri="{BB962C8B-B14F-4D97-AF65-F5344CB8AC3E}">
        <p14:creationId xmlns:p14="http://schemas.microsoft.com/office/powerpoint/2010/main" val="3051571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A9A082-C59C-4B9B-897A-73F64DEDD5B9}"/>
              </a:ext>
            </a:extLst>
          </p:cNvPr>
          <p:cNvSpPr>
            <a:spLocks noGrp="1"/>
          </p:cNvSpPr>
          <p:nvPr>
            <p:ph type="title"/>
          </p:nvPr>
        </p:nvSpPr>
        <p:spPr/>
        <p:txBody>
          <a:bodyPr/>
          <a:lstStyle/>
          <a:p>
            <a:r>
              <a:rPr lang="nb-NO" b="1" dirty="0">
                <a:latin typeface="Arial" panose="020B0604020202020204" pitchFamily="34" charset="0"/>
                <a:cs typeface="Arial" panose="020B0604020202020204" pitchFamily="34" charset="0"/>
              </a:rPr>
              <a:t>Hva er sosialt entreprenørskap</a:t>
            </a:r>
          </a:p>
        </p:txBody>
      </p:sp>
      <p:sp>
        <p:nvSpPr>
          <p:cNvPr id="3" name="Plassholder for innhold 2">
            <a:extLst>
              <a:ext uri="{FF2B5EF4-FFF2-40B4-BE49-F238E27FC236}">
                <a16:creationId xmlns:a16="http://schemas.microsoft.com/office/drawing/2014/main" id="{3832DA60-8753-4D0D-A9BB-CFF48379B83F}"/>
              </a:ext>
            </a:extLst>
          </p:cNvPr>
          <p:cNvSpPr>
            <a:spLocks noGrp="1"/>
          </p:cNvSpPr>
          <p:nvPr>
            <p:ph idx="1"/>
          </p:nvPr>
        </p:nvSpPr>
        <p:spPr>
          <a:xfrm>
            <a:off x="673769" y="1413674"/>
            <a:ext cx="7328569" cy="4447944"/>
          </a:xfrm>
        </p:spPr>
        <p:txBody>
          <a:bodyPr vert="horz" lIns="91440" tIns="45720" rIns="91440" bIns="45720" rtlCol="0" anchor="t">
            <a:normAutofit lnSpcReduction="10000"/>
          </a:bodyPr>
          <a:lstStyle/>
          <a:p>
            <a:pPr marL="0" indent="0">
              <a:buNone/>
            </a:pPr>
            <a:endParaRPr lang="nb-NO" dirty="0">
              <a:cs typeface="Calibri"/>
            </a:endParaRPr>
          </a:p>
          <a:p>
            <a:pPr marL="0" indent="0">
              <a:buNone/>
            </a:pPr>
            <a:r>
              <a:rPr lang="nb-NO" i="1" dirty="0"/>
              <a:t>«Sosialt entreprenørskap oppstår i gapet mellom staten, markedet og den frivillige sektor, når sosiale entreprenører forsøker, og ofte lykkes med, å løse sosiale utfordringer og samfunnsproblemer på nye og innovative måter. </a:t>
            </a:r>
          </a:p>
          <a:p>
            <a:pPr marL="0" indent="0">
              <a:buNone/>
            </a:pPr>
            <a:r>
              <a:rPr lang="nb-NO" i="1" dirty="0"/>
              <a:t>De sosiale entreprenørene er driftige, kreative og tyr ofte til forretningsmetoder som hjelper dem til å effektivisere og skalere deres sosiale innsats.»</a:t>
            </a:r>
          </a:p>
          <a:p>
            <a:pPr marL="0" indent="0">
              <a:buNone/>
            </a:pPr>
            <a:r>
              <a:rPr lang="nb-NO" dirty="0"/>
              <a:t>(DAMVAD for Nærings- og Handelsdepartementet 2012, s.2)</a:t>
            </a:r>
          </a:p>
        </p:txBody>
      </p:sp>
      <p:pic>
        <p:nvPicPr>
          <p:cNvPr id="4" name="Bilde 4" descr="Et bilde som inneholder diagram&#10;&#10;Automatisk generert beskrivelse">
            <a:extLst>
              <a:ext uri="{FF2B5EF4-FFF2-40B4-BE49-F238E27FC236}">
                <a16:creationId xmlns:a16="http://schemas.microsoft.com/office/drawing/2014/main" id="{940AD821-A4E4-B214-7815-FBE7DD01B8DE}"/>
              </a:ext>
            </a:extLst>
          </p:cNvPr>
          <p:cNvPicPr>
            <a:picLocks noChangeAspect="1"/>
          </p:cNvPicPr>
          <p:nvPr/>
        </p:nvPicPr>
        <p:blipFill>
          <a:blip r:embed="rId2"/>
          <a:stretch>
            <a:fillRect/>
          </a:stretch>
        </p:blipFill>
        <p:spPr>
          <a:xfrm>
            <a:off x="7718926" y="1581629"/>
            <a:ext cx="3799305" cy="2625268"/>
          </a:xfrm>
          <a:prstGeom prst="rect">
            <a:avLst/>
          </a:prstGeom>
        </p:spPr>
      </p:pic>
      <p:pic>
        <p:nvPicPr>
          <p:cNvPr id="7" name="Picture 3" descr="Et bilde som inneholder diagram, tekst&#10;&#10;Automatisk generert beskrivelse">
            <a:extLst>
              <a:ext uri="{FF2B5EF4-FFF2-40B4-BE49-F238E27FC236}">
                <a16:creationId xmlns:a16="http://schemas.microsoft.com/office/drawing/2014/main" id="{19B91F36-6CE4-0396-EC64-5CDFF0DAE590}"/>
              </a:ext>
            </a:extLst>
          </p:cNvPr>
          <p:cNvPicPr>
            <a:picLocks noChangeAspect="1"/>
          </p:cNvPicPr>
          <p:nvPr/>
        </p:nvPicPr>
        <p:blipFill>
          <a:blip r:embed="rId3"/>
          <a:stretch>
            <a:fillRect/>
          </a:stretch>
        </p:blipFill>
        <p:spPr>
          <a:xfrm rot="10800000" flipH="1" flipV="1">
            <a:off x="8216611" y="5332682"/>
            <a:ext cx="3027507" cy="673620"/>
          </a:xfrm>
          <a:prstGeom prst="rect">
            <a:avLst/>
          </a:prstGeom>
        </p:spPr>
      </p:pic>
    </p:spTree>
    <p:extLst>
      <p:ext uri="{BB962C8B-B14F-4D97-AF65-F5344CB8AC3E}">
        <p14:creationId xmlns:p14="http://schemas.microsoft.com/office/powerpoint/2010/main" val="4084996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tel 1">
            <a:extLst>
              <a:ext uri="{FF2B5EF4-FFF2-40B4-BE49-F238E27FC236}">
                <a16:creationId xmlns:a16="http://schemas.microsoft.com/office/drawing/2014/main" id="{0FC50B83-6A8D-4567-A849-AC8B07F3E901}"/>
              </a:ext>
            </a:extLst>
          </p:cNvPr>
          <p:cNvSpPr>
            <a:spLocks noGrp="1"/>
          </p:cNvSpPr>
          <p:nvPr>
            <p:ph type="title"/>
          </p:nvPr>
        </p:nvSpPr>
        <p:spPr>
          <a:xfrm>
            <a:off x="838200" y="365125"/>
            <a:ext cx="6225540" cy="1325563"/>
          </a:xfrm>
        </p:spPr>
        <p:txBody>
          <a:bodyPr>
            <a:normAutofit/>
          </a:bodyPr>
          <a:lstStyle/>
          <a:p>
            <a:r>
              <a:rPr lang="nb-NO" b="1" dirty="0">
                <a:latin typeface="Arial" panose="020B0604020202020204" pitchFamily="34" charset="0"/>
                <a:cs typeface="Arial" panose="020B0604020202020204" pitchFamily="34" charset="0"/>
              </a:rPr>
              <a:t>Sosiale entreprenører</a:t>
            </a:r>
          </a:p>
        </p:txBody>
      </p:sp>
      <p:sp>
        <p:nvSpPr>
          <p:cNvPr id="3" name="Plassholder for innhold 2">
            <a:extLst>
              <a:ext uri="{FF2B5EF4-FFF2-40B4-BE49-F238E27FC236}">
                <a16:creationId xmlns:a16="http://schemas.microsoft.com/office/drawing/2014/main" id="{B0148597-F6DA-4958-85C1-2D17E4766D81}"/>
              </a:ext>
            </a:extLst>
          </p:cNvPr>
          <p:cNvSpPr>
            <a:spLocks noGrp="1"/>
          </p:cNvSpPr>
          <p:nvPr>
            <p:ph idx="1"/>
          </p:nvPr>
        </p:nvSpPr>
        <p:spPr>
          <a:xfrm>
            <a:off x="838200" y="1825625"/>
            <a:ext cx="5393361" cy="4351338"/>
          </a:xfrm>
        </p:spPr>
        <p:txBody>
          <a:bodyPr vert="horz" lIns="91440" tIns="45720" rIns="91440" bIns="45720" rtlCol="0">
            <a:normAutofit/>
          </a:bodyPr>
          <a:lstStyle/>
          <a:p>
            <a:pPr marL="0" indent="0">
              <a:buNone/>
            </a:pPr>
            <a:r>
              <a:rPr lang="nb-NO" sz="2000" i="1" dirty="0"/>
              <a:t>”Sosiale entreprenører arbeider for sosiale endring i de sprekkene og hullene som eksisterer mellom staten, markedet og det frivillige samfunn. </a:t>
            </a:r>
            <a:endParaRPr lang="nb-NO" sz="2000" i="1" dirty="0">
              <a:cs typeface="Calibri"/>
            </a:endParaRPr>
          </a:p>
          <a:p>
            <a:pPr marL="0" indent="0">
              <a:buNone/>
            </a:pPr>
            <a:r>
              <a:rPr lang="nb-NO" sz="2000" i="1" dirty="0"/>
              <a:t>En sosial entreprenør anerkjenner et sosialt problem og bruker virkemidler fra forretningsverdenen for å bidra til å løse dette problemet. </a:t>
            </a:r>
            <a:endParaRPr lang="nb-NO" sz="2000" i="1" dirty="0">
              <a:cs typeface="Calibri"/>
            </a:endParaRPr>
          </a:p>
          <a:p>
            <a:pPr marL="0" indent="0">
              <a:buNone/>
            </a:pPr>
            <a:r>
              <a:rPr lang="nb-NO" sz="2000" i="1" dirty="0"/>
              <a:t>Suksess i sosialt entreprenørskap blir ikke målt i profitt, men i hvor stor positiv innvirkning virksomheten </a:t>
            </a:r>
            <a:endParaRPr lang="nb-NO" sz="2000" i="1" dirty="0">
              <a:cs typeface="Calibri"/>
            </a:endParaRPr>
          </a:p>
          <a:p>
            <a:pPr marL="0" indent="0">
              <a:buNone/>
            </a:pPr>
            <a:r>
              <a:rPr lang="nb-NO" sz="2000" dirty="0"/>
              <a:t>Jfr. Nordisk ministerråd, 2011: Kreativitet, innovasjon og entreprenørskap i utdanningssystemene i Norden har på samfunnet.” </a:t>
            </a:r>
            <a:endParaRPr lang="nb-NO" sz="2000" dirty="0">
              <a:cs typeface="Calibri"/>
            </a:endParaRPr>
          </a:p>
        </p:txBody>
      </p:sp>
      <p:pic>
        <p:nvPicPr>
          <p:cNvPr id="5" name="Bilde 5" descr="Et bilde som inneholder person, bord, innendørs, computer&#10;&#10;Automatisk generert beskrivelse">
            <a:extLst>
              <a:ext uri="{FF2B5EF4-FFF2-40B4-BE49-F238E27FC236}">
                <a16:creationId xmlns:a16="http://schemas.microsoft.com/office/drawing/2014/main" id="{94F9F222-D773-20FE-1D2C-DD69CAE85EE5}"/>
              </a:ext>
            </a:extLst>
          </p:cNvPr>
          <p:cNvPicPr>
            <a:picLocks noChangeAspect="1"/>
          </p:cNvPicPr>
          <p:nvPr/>
        </p:nvPicPr>
        <p:blipFill rotWithShape="1">
          <a:blip r:embed="rId2"/>
          <a:srcRect l="8659" r="24589"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3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3" descr="Et bilde som inneholder diagram, tekst&#10;&#10;Automatisk generert beskrivelse">
            <a:extLst>
              <a:ext uri="{FF2B5EF4-FFF2-40B4-BE49-F238E27FC236}">
                <a16:creationId xmlns:a16="http://schemas.microsoft.com/office/drawing/2014/main" id="{1B23573A-1A5B-025D-C347-01FC78252EDB}"/>
              </a:ext>
            </a:extLst>
          </p:cNvPr>
          <p:cNvPicPr>
            <a:picLocks noChangeAspect="1"/>
          </p:cNvPicPr>
          <p:nvPr/>
        </p:nvPicPr>
        <p:blipFill>
          <a:blip r:embed="rId3"/>
          <a:stretch>
            <a:fillRect/>
          </a:stretch>
        </p:blipFill>
        <p:spPr>
          <a:xfrm rot="10800000" flipH="1" flipV="1">
            <a:off x="7828927" y="6027840"/>
            <a:ext cx="3027507" cy="673620"/>
          </a:xfrm>
          <a:prstGeom prst="rect">
            <a:avLst/>
          </a:prstGeom>
        </p:spPr>
      </p:pic>
    </p:spTree>
    <p:extLst>
      <p:ext uri="{BB962C8B-B14F-4D97-AF65-F5344CB8AC3E}">
        <p14:creationId xmlns:p14="http://schemas.microsoft.com/office/powerpoint/2010/main" val="1727472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Rett linje 10">
            <a:extLst>
              <a:ext uri="{FF2B5EF4-FFF2-40B4-BE49-F238E27FC236}">
                <a16:creationId xmlns:a16="http://schemas.microsoft.com/office/drawing/2014/main" id="{5B9D898A-0D42-FB83-E997-CDE1191A380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9FC769AD-60A7-E820-F856-888752DA1617}"/>
              </a:ext>
            </a:extLst>
          </p:cNvPr>
          <p:cNvSpPr>
            <a:spLocks noGrp="1"/>
          </p:cNvSpPr>
          <p:nvPr>
            <p:ph type="title"/>
          </p:nvPr>
        </p:nvSpPr>
        <p:spPr/>
        <p:txBody>
          <a:bodyPr/>
          <a:lstStyle/>
          <a:p>
            <a:endParaRPr lang="nb-NO"/>
          </a:p>
        </p:txBody>
      </p:sp>
      <p:pic>
        <p:nvPicPr>
          <p:cNvPr id="9" name="Bilde 9" descr="Et bilde som inneholder diagram&#10;&#10;Automatisk generert beskrivelse">
            <a:extLst>
              <a:ext uri="{FF2B5EF4-FFF2-40B4-BE49-F238E27FC236}">
                <a16:creationId xmlns:a16="http://schemas.microsoft.com/office/drawing/2014/main" id="{EBAF16AD-14DE-1B85-7804-1C99F4AAC606}"/>
              </a:ext>
            </a:extLst>
          </p:cNvPr>
          <p:cNvPicPr>
            <a:picLocks noGrp="1" noChangeAspect="1"/>
          </p:cNvPicPr>
          <p:nvPr>
            <p:ph idx="1"/>
          </p:nvPr>
        </p:nvPicPr>
        <p:blipFill>
          <a:blip r:embed="rId3"/>
          <a:stretch>
            <a:fillRect/>
          </a:stretch>
        </p:blipFill>
        <p:spPr>
          <a:xfrm>
            <a:off x="4695825" y="2572544"/>
            <a:ext cx="2800350" cy="2857500"/>
          </a:xfrm>
        </p:spPr>
      </p:pic>
      <p:sp useBgFill="1">
        <p:nvSpPr>
          <p:cNvPr id="4" name="Rectangle 7">
            <a:extLst>
              <a:ext uri="{FF2B5EF4-FFF2-40B4-BE49-F238E27FC236}">
                <a16:creationId xmlns:a16="http://schemas.microsoft.com/office/drawing/2014/main" id="{AB096EDB-5D20-11AF-6427-5A497A434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791105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9">
            <a:extLst>
              <a:ext uri="{FF2B5EF4-FFF2-40B4-BE49-F238E27FC236}">
                <a16:creationId xmlns:a16="http://schemas.microsoft.com/office/drawing/2014/main" id="{DA62B4E4-AA56-6054-A6A0-C316B72B8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ttel 1">
            <a:extLst>
              <a:ext uri="{FF2B5EF4-FFF2-40B4-BE49-F238E27FC236}">
                <a16:creationId xmlns:a16="http://schemas.microsoft.com/office/drawing/2014/main" id="{34B66C91-223E-CC4E-4654-90A5DAB81B38}"/>
              </a:ext>
            </a:extLst>
          </p:cNvPr>
          <p:cNvSpPr txBox="1">
            <a:spLocks/>
          </p:cNvSpPr>
          <p:nvPr/>
        </p:nvSpPr>
        <p:spPr>
          <a:xfrm>
            <a:off x="838200" y="401221"/>
            <a:ext cx="10515600" cy="13480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5400" b="1" dirty="0">
                <a:solidFill>
                  <a:srgbClr val="FFFFFF"/>
                </a:solidFill>
                <a:ea typeface="Calibri Light"/>
                <a:cs typeface="Calibri Light"/>
              </a:rPr>
              <a:t>Hvor </a:t>
            </a:r>
            <a:r>
              <a:rPr lang="nb-NO" sz="5400" b="1" i="1" dirty="0">
                <a:solidFill>
                  <a:srgbClr val="FFFFFF"/>
                </a:solidFill>
                <a:ea typeface="Calibri Light"/>
                <a:cs typeface="Calibri Light"/>
              </a:rPr>
              <a:t>arbeider </a:t>
            </a:r>
            <a:r>
              <a:rPr lang="nb-NO" sz="5400" b="1" dirty="0">
                <a:solidFill>
                  <a:srgbClr val="FFFFFF"/>
                </a:solidFill>
                <a:ea typeface="Calibri Light"/>
                <a:cs typeface="Calibri Light"/>
              </a:rPr>
              <a:t>sosiale entreprenører?</a:t>
            </a:r>
            <a:endParaRPr lang="nb-NO" sz="5400" b="1" dirty="0">
              <a:solidFill>
                <a:srgbClr val="FFFFFF"/>
              </a:solidFill>
              <a:cs typeface="Calibri Light"/>
            </a:endParaRPr>
          </a:p>
        </p:txBody>
      </p:sp>
      <p:sp>
        <p:nvSpPr>
          <p:cNvPr id="7" name="Plassholder for innhold 2">
            <a:extLst>
              <a:ext uri="{FF2B5EF4-FFF2-40B4-BE49-F238E27FC236}">
                <a16:creationId xmlns:a16="http://schemas.microsoft.com/office/drawing/2014/main" id="{F8762160-5F7A-397C-ADD0-E6311572069A}"/>
              </a:ext>
            </a:extLst>
          </p:cNvPr>
          <p:cNvSpPr txBox="1">
            <a:spLocks/>
          </p:cNvSpPr>
          <p:nvPr/>
        </p:nvSpPr>
        <p:spPr>
          <a:xfrm>
            <a:off x="560294" y="2498522"/>
            <a:ext cx="7344335" cy="35273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Clr>
                <a:schemeClr val="dk1"/>
              </a:buClr>
              <a:buSzPts val="2200"/>
              <a:buNone/>
            </a:pPr>
            <a:r>
              <a:rPr lang="nb-NO" sz="2400" dirty="0">
                <a:cs typeface="Calibri"/>
              </a:rPr>
              <a:t>Sosiale entre prenører kan arbeide innen ulike sektorer og virksomheter i samfunnet; helse, velferd, omsorg, fritid, gjenbruk, grønne virksomheter etc.:</a:t>
            </a:r>
          </a:p>
          <a:p>
            <a:pPr>
              <a:lnSpc>
                <a:spcPct val="150000"/>
              </a:lnSpc>
              <a:spcBef>
                <a:spcPts val="0"/>
              </a:spcBef>
              <a:buClr>
                <a:srgbClr val="000000"/>
              </a:buClr>
              <a:buSzPts val="2200"/>
              <a:buFont typeface="Wingdings" panose="05000000000000000000" pitchFamily="2" charset="2"/>
              <a:buChar char="v"/>
            </a:pPr>
            <a:r>
              <a:rPr lang="nb-NO" sz="2400" dirty="0">
                <a:cs typeface="Calibri"/>
              </a:rPr>
              <a:t>I egne virksomheter, være egen arbeidsgiver</a:t>
            </a:r>
          </a:p>
          <a:p>
            <a:pPr>
              <a:lnSpc>
                <a:spcPct val="150000"/>
              </a:lnSpc>
              <a:spcBef>
                <a:spcPts val="0"/>
              </a:spcBef>
              <a:buClr>
                <a:srgbClr val="000000"/>
              </a:buClr>
              <a:buSzPts val="2200"/>
              <a:buFont typeface="Wingdings" panose="05000000000000000000" pitchFamily="2" charset="2"/>
              <a:buChar char="v"/>
            </a:pPr>
            <a:r>
              <a:rPr lang="nb-NO" sz="2400" dirty="0"/>
              <a:t>I offentlige og private virksomheter</a:t>
            </a:r>
            <a:endParaRPr lang="nb-NO" dirty="0"/>
          </a:p>
          <a:p>
            <a:pPr>
              <a:lnSpc>
                <a:spcPct val="150000"/>
              </a:lnSpc>
              <a:spcBef>
                <a:spcPts val="0"/>
              </a:spcBef>
              <a:buClr>
                <a:schemeClr val="dk1"/>
              </a:buClr>
              <a:buSzPts val="2200"/>
              <a:buFont typeface="Wingdings" panose="05000000000000000000" pitchFamily="2" charset="2"/>
              <a:buChar char="v"/>
            </a:pPr>
            <a:r>
              <a:rPr lang="nb-NO" sz="2400" dirty="0"/>
              <a:t> Frivillige organisasjoner</a:t>
            </a:r>
            <a:endParaRPr lang="nb-NO" sz="2400" dirty="0">
              <a:cs typeface="Calibri"/>
            </a:endParaRPr>
          </a:p>
        </p:txBody>
      </p:sp>
      <p:pic>
        <p:nvPicPr>
          <p:cNvPr id="8" name="Picture 3">
            <a:extLst>
              <a:ext uri="{FF2B5EF4-FFF2-40B4-BE49-F238E27FC236}">
                <a16:creationId xmlns:a16="http://schemas.microsoft.com/office/drawing/2014/main" id="{7C911158-AA34-FF81-8B8E-FB008152F8C1}"/>
              </a:ext>
            </a:extLst>
          </p:cNvPr>
          <p:cNvPicPr>
            <a:picLocks noChangeAspect="1"/>
          </p:cNvPicPr>
          <p:nvPr/>
        </p:nvPicPr>
        <p:blipFill>
          <a:blip r:embed="rId4"/>
          <a:stretch>
            <a:fillRect/>
          </a:stretch>
        </p:blipFill>
        <p:spPr>
          <a:xfrm rot="10800000" flipH="1" flipV="1">
            <a:off x="8858023" y="5983037"/>
            <a:ext cx="3091930" cy="687954"/>
          </a:xfrm>
          <a:prstGeom prst="rect">
            <a:avLst/>
          </a:prstGeom>
        </p:spPr>
      </p:pic>
      <p:pic>
        <p:nvPicPr>
          <p:cNvPr id="10" name="Bilde 11" descr="Et bilde som inneholder diagram&#10;&#10;Automatisk generert beskrivelse">
            <a:extLst>
              <a:ext uri="{FF2B5EF4-FFF2-40B4-BE49-F238E27FC236}">
                <a16:creationId xmlns:a16="http://schemas.microsoft.com/office/drawing/2014/main" id="{F7E5959F-F1B1-432A-DA45-C11A9FB0CB98}"/>
              </a:ext>
            </a:extLst>
          </p:cNvPr>
          <p:cNvPicPr>
            <a:picLocks noChangeAspect="1"/>
          </p:cNvPicPr>
          <p:nvPr/>
        </p:nvPicPr>
        <p:blipFill>
          <a:blip r:embed="rId5"/>
          <a:stretch>
            <a:fillRect/>
          </a:stretch>
        </p:blipFill>
        <p:spPr>
          <a:xfrm>
            <a:off x="7972928" y="2229935"/>
            <a:ext cx="3438357" cy="3561183"/>
          </a:xfrm>
          <a:prstGeom prst="rect">
            <a:avLst/>
          </a:prstGeom>
        </p:spPr>
      </p:pic>
    </p:spTree>
    <p:extLst>
      <p:ext uri="{BB962C8B-B14F-4D97-AF65-F5344CB8AC3E}">
        <p14:creationId xmlns:p14="http://schemas.microsoft.com/office/powerpoint/2010/main" val="2898785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30BFA8E-1AE9-E1AB-C395-C09ABE06EB15}"/>
              </a:ext>
            </a:extLst>
          </p:cNvPr>
          <p:cNvSpPr>
            <a:spLocks noGrp="1"/>
          </p:cNvSpPr>
          <p:nvPr>
            <p:ph type="title"/>
          </p:nvPr>
        </p:nvSpPr>
        <p:spPr>
          <a:xfrm>
            <a:off x="598168" y="251338"/>
            <a:ext cx="5167185" cy="1680519"/>
          </a:xfrm>
        </p:spPr>
        <p:txBody>
          <a:bodyPr vert="horz" lIns="91440" tIns="45720" rIns="91440" bIns="45720" rtlCol="0" anchor="ctr">
            <a:normAutofit/>
          </a:bodyPr>
          <a:lstStyle/>
          <a:p>
            <a:r>
              <a:rPr lang="en-US" sz="4000" b="1" dirty="0" err="1">
                <a:latin typeface="Arial" panose="020B0604020202020204" pitchFamily="34" charset="0"/>
                <a:cs typeface="Arial" panose="020B0604020202020204" pitchFamily="34" charset="0"/>
              </a:rPr>
              <a:t>Hva</a:t>
            </a:r>
            <a:r>
              <a:rPr lang="en-US" sz="4000" b="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gjør</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en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sosial</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entreprenør</a:t>
            </a:r>
            <a:r>
              <a:rPr lang="en-US" sz="4000" b="1" dirty="0">
                <a:latin typeface="Arial" panose="020B0604020202020204" pitchFamily="34" charset="0"/>
                <a:cs typeface="Arial" panose="020B0604020202020204" pitchFamily="34" charset="0"/>
              </a:rPr>
              <a:t>?</a:t>
            </a:r>
          </a:p>
        </p:txBody>
      </p:sp>
      <p:sp>
        <p:nvSpPr>
          <p:cNvPr id="7" name="Plassholder for innhold 2">
            <a:extLst>
              <a:ext uri="{FF2B5EF4-FFF2-40B4-BE49-F238E27FC236}">
                <a16:creationId xmlns:a16="http://schemas.microsoft.com/office/drawing/2014/main" id="{17408CB9-8F8B-4F73-B783-97F346190373}"/>
              </a:ext>
            </a:extLst>
          </p:cNvPr>
          <p:cNvSpPr txBox="1">
            <a:spLocks/>
          </p:cNvSpPr>
          <p:nvPr/>
        </p:nvSpPr>
        <p:spPr>
          <a:xfrm>
            <a:off x="4756199" y="708237"/>
            <a:ext cx="7251064" cy="468841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buSzPts val="2400"/>
            </a:pPr>
            <a:r>
              <a:rPr lang="en-US" sz="3200" dirty="0"/>
              <a:t>Arbeider med </a:t>
            </a:r>
            <a:r>
              <a:rPr lang="en-US" sz="3200" dirty="0" err="1"/>
              <a:t>nyskaping</a:t>
            </a:r>
            <a:r>
              <a:rPr lang="en-US" sz="3200" dirty="0"/>
              <a:t>, </a:t>
            </a:r>
            <a:r>
              <a:rPr lang="en-US" sz="3200" dirty="0" err="1"/>
              <a:t>forbedringer</a:t>
            </a:r>
            <a:r>
              <a:rPr lang="en-US" sz="3200" dirty="0"/>
              <a:t> av </a:t>
            </a:r>
            <a:r>
              <a:rPr lang="en-US" sz="3200" dirty="0" err="1"/>
              <a:t>tjenester</a:t>
            </a:r>
            <a:r>
              <a:rPr lang="en-US" sz="3200" dirty="0"/>
              <a:t> </a:t>
            </a:r>
            <a:r>
              <a:rPr lang="en-US" sz="3200" dirty="0" err="1"/>
              <a:t>og</a:t>
            </a:r>
            <a:r>
              <a:rPr lang="en-US" sz="3200" dirty="0"/>
              <a:t> </a:t>
            </a:r>
            <a:r>
              <a:rPr lang="en-US" sz="3200" dirty="0" err="1"/>
              <a:t>produkter</a:t>
            </a:r>
            <a:r>
              <a:rPr lang="en-US" sz="3200" dirty="0"/>
              <a:t> med </a:t>
            </a:r>
            <a:r>
              <a:rPr lang="en-US" sz="3200" dirty="0" err="1"/>
              <a:t>hjelp</a:t>
            </a:r>
            <a:r>
              <a:rPr lang="en-US" sz="3200" dirty="0"/>
              <a:t> av </a:t>
            </a:r>
            <a:r>
              <a:rPr lang="en-US" sz="3200" dirty="0" err="1"/>
              <a:t>kreative</a:t>
            </a:r>
            <a:r>
              <a:rPr lang="en-US" sz="3200" dirty="0"/>
              <a:t> </a:t>
            </a:r>
            <a:r>
              <a:rPr lang="en-US" sz="3200" dirty="0" err="1"/>
              <a:t>tilnærminger</a:t>
            </a:r>
            <a:endParaRPr lang="en-US" sz="3200">
              <a:cs typeface="Calibri"/>
            </a:endParaRPr>
          </a:p>
          <a:p>
            <a:pPr>
              <a:buClr>
                <a:srgbClr val="000000"/>
              </a:buClr>
              <a:buSzPts val="2400"/>
            </a:pPr>
            <a:r>
              <a:rPr lang="en-US" sz="3200" dirty="0"/>
              <a:t>Arbeider </a:t>
            </a:r>
            <a:r>
              <a:rPr lang="en-US" sz="3200" dirty="0" err="1"/>
              <a:t>sammen</a:t>
            </a:r>
            <a:r>
              <a:rPr lang="en-US" sz="3200" dirty="0"/>
              <a:t> med </a:t>
            </a:r>
            <a:r>
              <a:rPr lang="en-US" sz="3200" dirty="0" err="1"/>
              <a:t>andre</a:t>
            </a:r>
            <a:r>
              <a:rPr lang="en-US" sz="3200" dirty="0"/>
              <a:t> </a:t>
            </a:r>
            <a:r>
              <a:rPr lang="en-US" sz="3200" dirty="0" err="1"/>
              <a:t>i</a:t>
            </a:r>
            <a:r>
              <a:rPr lang="en-US" sz="3200" dirty="0"/>
              <a:t> team av </a:t>
            </a:r>
            <a:r>
              <a:rPr lang="en-US" sz="3200" dirty="0" err="1"/>
              <a:t>ulik</a:t>
            </a:r>
            <a:r>
              <a:rPr lang="en-US" sz="3200" dirty="0"/>
              <a:t> </a:t>
            </a:r>
            <a:r>
              <a:rPr lang="en-US" sz="3200" dirty="0" err="1"/>
              <a:t>størrelse</a:t>
            </a:r>
            <a:endParaRPr lang="en-US" sz="3200">
              <a:cs typeface="Calibri"/>
            </a:endParaRPr>
          </a:p>
          <a:p>
            <a:pPr>
              <a:buClr>
                <a:schemeClr val="dk1"/>
              </a:buClr>
              <a:buSzPts val="2400"/>
            </a:pPr>
            <a:r>
              <a:rPr lang="en-US" sz="3200" dirty="0" err="1"/>
              <a:t>Samarbeider</a:t>
            </a:r>
            <a:r>
              <a:rPr lang="en-US" sz="3200" dirty="0"/>
              <a:t> med </a:t>
            </a:r>
            <a:r>
              <a:rPr lang="en-US" sz="3200" dirty="0" err="1"/>
              <a:t>personer</a:t>
            </a:r>
            <a:r>
              <a:rPr lang="en-US" sz="3200" dirty="0"/>
              <a:t> </a:t>
            </a:r>
            <a:r>
              <a:rPr lang="en-US" sz="3200" dirty="0" err="1"/>
              <a:t>og</a:t>
            </a:r>
            <a:r>
              <a:rPr lang="en-US" sz="3200" dirty="0"/>
              <a:t> </a:t>
            </a:r>
            <a:r>
              <a:rPr lang="en-US" sz="3200" dirty="0" err="1"/>
              <a:t>tjenester</a:t>
            </a:r>
            <a:r>
              <a:rPr lang="en-US" sz="3200" dirty="0"/>
              <a:t> </a:t>
            </a:r>
            <a:r>
              <a:rPr lang="en-US" sz="3200" dirty="0" err="1"/>
              <a:t>i</a:t>
            </a:r>
            <a:r>
              <a:rPr lang="en-US" sz="3200" dirty="0"/>
              <a:t> </a:t>
            </a:r>
            <a:r>
              <a:rPr lang="en-US" sz="3200" dirty="0" err="1"/>
              <a:t>ulike</a:t>
            </a:r>
            <a:r>
              <a:rPr lang="en-US" sz="3200" dirty="0"/>
              <a:t> </a:t>
            </a:r>
            <a:r>
              <a:rPr lang="en-US" sz="3200" dirty="0" err="1"/>
              <a:t>sektorer</a:t>
            </a:r>
            <a:endParaRPr lang="en-US" sz="3200" dirty="0">
              <a:cs typeface="Calibri" panose="020F0502020204030204"/>
            </a:endParaRPr>
          </a:p>
          <a:p>
            <a:pPr marL="0">
              <a:spcBef>
                <a:spcPts val="0"/>
              </a:spcBef>
              <a:buClr>
                <a:prstClr val="black"/>
              </a:buClr>
              <a:buSzPts val="2200"/>
            </a:pPr>
            <a:endParaRPr lang="en-US" dirty="0">
              <a:cs typeface="Calibri" panose="020F0502020204030204"/>
            </a:endParaRPr>
          </a:p>
        </p:txBody>
      </p:sp>
      <p:pic>
        <p:nvPicPr>
          <p:cNvPr id="9" name="Bilde 9" descr="Et bilde som inneholder tekst, person, innendørs, mann&#10;&#10;Automatisk generert beskrivelse">
            <a:extLst>
              <a:ext uri="{FF2B5EF4-FFF2-40B4-BE49-F238E27FC236}">
                <a16:creationId xmlns:a16="http://schemas.microsoft.com/office/drawing/2014/main" id="{D71F515C-0192-8196-DB32-2831FAE5D868}"/>
              </a:ext>
            </a:extLst>
          </p:cNvPr>
          <p:cNvPicPr>
            <a:picLocks noGrp="1" noChangeAspect="1"/>
          </p:cNvPicPr>
          <p:nvPr>
            <p:ph idx="1"/>
          </p:nvPr>
        </p:nvPicPr>
        <p:blipFill>
          <a:blip r:embed="rId3"/>
          <a:stretch>
            <a:fillRect/>
          </a:stretch>
        </p:blipFill>
        <p:spPr>
          <a:xfrm>
            <a:off x="838198" y="2552949"/>
            <a:ext cx="3482764" cy="2326148"/>
          </a:xfrm>
          <a:prstGeom prst="rect">
            <a:avLst/>
          </a:prstGeom>
        </p:spPr>
      </p:pic>
      <p:pic>
        <p:nvPicPr>
          <p:cNvPr id="8" name="Picture 3">
            <a:extLst>
              <a:ext uri="{FF2B5EF4-FFF2-40B4-BE49-F238E27FC236}">
                <a16:creationId xmlns:a16="http://schemas.microsoft.com/office/drawing/2014/main" id="{834181E4-143E-58D0-1585-734BB274664A}"/>
              </a:ext>
            </a:extLst>
          </p:cNvPr>
          <p:cNvPicPr>
            <a:picLocks noChangeAspect="1"/>
          </p:cNvPicPr>
          <p:nvPr/>
        </p:nvPicPr>
        <p:blipFill>
          <a:blip r:embed="rId4"/>
          <a:stretch>
            <a:fillRect/>
          </a:stretch>
        </p:blipFill>
        <p:spPr>
          <a:xfrm rot="10800000" flipH="1" flipV="1">
            <a:off x="7174287" y="5266754"/>
            <a:ext cx="3308975" cy="735277"/>
          </a:xfrm>
          <a:prstGeom prst="rect">
            <a:avLst/>
          </a:prstGeom>
        </p:spPr>
      </p:pic>
      <p:cxnSp>
        <p:nvCxnSpPr>
          <p:cNvPr id="11" name="Rett linje 10">
            <a:extLst>
              <a:ext uri="{FF2B5EF4-FFF2-40B4-BE49-F238E27FC236}">
                <a16:creationId xmlns:a16="http://schemas.microsoft.com/office/drawing/2014/main" id="{EFD7CB2D-0767-0CA8-EC50-CEB2CF89CAC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177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3544A367-1189-79DB-71FD-3352C8733778}"/>
              </a:ext>
            </a:extLst>
          </p:cNvPr>
          <p:cNvSpPr>
            <a:spLocks noGrp="1"/>
          </p:cNvSpPr>
          <p:nvPr>
            <p:ph type="title"/>
          </p:nvPr>
        </p:nvSpPr>
        <p:spPr>
          <a:xfrm>
            <a:off x="230885" y="495725"/>
            <a:ext cx="5026914" cy="1929384"/>
          </a:xfrm>
        </p:spPr>
        <p:txBody>
          <a:bodyPr vert="horz" lIns="91440" tIns="45720" rIns="91440" bIns="45720" rtlCol="0" anchor="ctr">
            <a:normAutofit fontScale="90000"/>
          </a:bodyPr>
          <a:lstStyle/>
          <a:p>
            <a:r>
              <a:rPr lang="en-US" sz="4100" b="1" dirty="0" err="1">
                <a:latin typeface="Arial" panose="020B0604020202020204" pitchFamily="34" charset="0"/>
                <a:cs typeface="Arial" panose="020B0604020202020204" pitchFamily="34" charset="0"/>
              </a:rPr>
              <a:t>Hvilken</a:t>
            </a:r>
            <a:r>
              <a:rPr lang="en-US" sz="4100" b="1" dirty="0">
                <a:latin typeface="Arial" panose="020B0604020202020204" pitchFamily="34" charset="0"/>
                <a:cs typeface="Arial" panose="020B0604020202020204" pitchFamily="34" charset="0"/>
              </a:rPr>
              <a:t> </a:t>
            </a:r>
            <a:r>
              <a:rPr lang="en-US" sz="4100" b="1" i="1" dirty="0" err="1">
                <a:latin typeface="Arial" panose="020B0604020202020204" pitchFamily="34" charset="0"/>
                <a:cs typeface="Arial" panose="020B0604020202020204" pitchFamily="34" charset="0"/>
              </a:rPr>
              <a:t>kompetanse</a:t>
            </a:r>
            <a:r>
              <a:rPr lang="en-US" sz="4100" b="1" dirty="0">
                <a:latin typeface="Arial" panose="020B0604020202020204" pitchFamily="34" charset="0"/>
                <a:cs typeface="Arial" panose="020B0604020202020204" pitchFamily="34" charset="0"/>
              </a:rPr>
              <a:t> </a:t>
            </a:r>
            <a:r>
              <a:rPr lang="en-US" sz="4100" b="1" dirty="0" err="1">
                <a:latin typeface="Arial" panose="020B0604020202020204" pitchFamily="34" charset="0"/>
                <a:cs typeface="Arial" panose="020B0604020202020204" pitchFamily="34" charset="0"/>
              </a:rPr>
              <a:t>trenger</a:t>
            </a:r>
            <a:r>
              <a:rPr lang="en-US" sz="4100" b="1" dirty="0">
                <a:latin typeface="Arial" panose="020B0604020202020204" pitchFamily="34" charset="0"/>
                <a:cs typeface="Arial" panose="020B0604020202020204" pitchFamily="34" charset="0"/>
              </a:rPr>
              <a:t> </a:t>
            </a:r>
            <a:r>
              <a:rPr lang="en-US" sz="4100" b="1" dirty="0" err="1">
                <a:latin typeface="Arial" panose="020B0604020202020204" pitchFamily="34" charset="0"/>
                <a:cs typeface="Arial" panose="020B0604020202020204" pitchFamily="34" charset="0"/>
              </a:rPr>
              <a:t>sosial</a:t>
            </a:r>
            <a:r>
              <a:rPr lang="en-US" sz="4100" b="1" dirty="0">
                <a:latin typeface="Arial" panose="020B0604020202020204" pitchFamily="34" charset="0"/>
                <a:cs typeface="Arial" panose="020B0604020202020204" pitchFamily="34" charset="0"/>
              </a:rPr>
              <a:t> </a:t>
            </a:r>
            <a:r>
              <a:rPr lang="en-US" sz="4100" b="1" dirty="0" err="1">
                <a:latin typeface="Arial" panose="020B0604020202020204" pitchFamily="34" charset="0"/>
                <a:cs typeface="Arial" panose="020B0604020202020204" pitchFamily="34" charset="0"/>
              </a:rPr>
              <a:t>entreprenør</a:t>
            </a:r>
            <a:r>
              <a:rPr lang="en-US" sz="4100" b="1" dirty="0">
                <a:latin typeface="Arial" panose="020B0604020202020204" pitchFamily="34" charset="0"/>
                <a:cs typeface="Arial" panose="020B0604020202020204" pitchFamily="34" charset="0"/>
              </a:rPr>
              <a:t>?</a:t>
            </a:r>
          </a:p>
        </p:txBody>
      </p:sp>
      <p:sp>
        <p:nvSpPr>
          <p:cNvPr id="20"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lassholder for innhold 2">
            <a:extLst>
              <a:ext uri="{FF2B5EF4-FFF2-40B4-BE49-F238E27FC236}">
                <a16:creationId xmlns:a16="http://schemas.microsoft.com/office/drawing/2014/main" id="{3988890D-416C-07FD-BFA7-0C039ECB166E}"/>
              </a:ext>
            </a:extLst>
          </p:cNvPr>
          <p:cNvSpPr txBox="1">
            <a:spLocks/>
          </p:cNvSpPr>
          <p:nvPr/>
        </p:nvSpPr>
        <p:spPr>
          <a:xfrm>
            <a:off x="100317" y="2475832"/>
            <a:ext cx="8547606" cy="32929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000000"/>
              </a:buClr>
              <a:buSzPts val="2400"/>
            </a:pPr>
            <a:r>
              <a:rPr lang="en-US" sz="2400" dirty="0" err="1"/>
              <a:t>Erfaring</a:t>
            </a:r>
            <a:r>
              <a:rPr lang="en-US" sz="2400" dirty="0"/>
              <a:t> </a:t>
            </a:r>
            <a:r>
              <a:rPr lang="en-US" sz="2400" dirty="0" err="1"/>
              <a:t>fra</a:t>
            </a:r>
            <a:r>
              <a:rPr lang="en-US" sz="2400" dirty="0"/>
              <a:t> det </a:t>
            </a:r>
            <a:r>
              <a:rPr lang="en-US" sz="2400" dirty="0" err="1"/>
              <a:t>feltet</a:t>
            </a:r>
            <a:r>
              <a:rPr lang="en-US" sz="2400" dirty="0"/>
              <a:t> hen </a:t>
            </a:r>
            <a:r>
              <a:rPr lang="en-US" sz="2400" dirty="0" err="1"/>
              <a:t>skal</a:t>
            </a:r>
            <a:r>
              <a:rPr lang="en-US" sz="2400" dirty="0"/>
              <a:t> </a:t>
            </a:r>
            <a:r>
              <a:rPr lang="en-US" sz="2400" dirty="0" err="1"/>
              <a:t>arbeide</a:t>
            </a:r>
            <a:r>
              <a:rPr lang="en-US" sz="2400" dirty="0"/>
              <a:t> </a:t>
            </a:r>
            <a:r>
              <a:rPr lang="en-US" sz="2400" dirty="0" err="1"/>
              <a:t>innenfor</a:t>
            </a:r>
            <a:endParaRPr lang="en-US" sz="2400" dirty="0" err="1">
              <a:cs typeface="Calibri"/>
            </a:endParaRPr>
          </a:p>
          <a:p>
            <a:pPr>
              <a:buClr>
                <a:srgbClr val="000000"/>
              </a:buClr>
              <a:buSzPts val="2400"/>
            </a:pPr>
            <a:r>
              <a:rPr lang="en-US" sz="2400" dirty="0" err="1"/>
              <a:t>Positivt</a:t>
            </a:r>
            <a:r>
              <a:rPr lang="en-US" sz="2400" dirty="0"/>
              <a:t> </a:t>
            </a:r>
            <a:r>
              <a:rPr lang="en-US" sz="2400" dirty="0" err="1"/>
              <a:t>menneskesyn</a:t>
            </a:r>
            <a:r>
              <a:rPr lang="en-US" sz="2400" dirty="0"/>
              <a:t> </a:t>
            </a:r>
            <a:r>
              <a:rPr lang="en-US" sz="2400" dirty="0" err="1"/>
              <a:t>og</a:t>
            </a:r>
            <a:r>
              <a:rPr lang="en-US" sz="2400" dirty="0"/>
              <a:t> </a:t>
            </a:r>
            <a:r>
              <a:rPr lang="en-US" sz="2400" dirty="0" err="1"/>
              <a:t>holdninger</a:t>
            </a:r>
            <a:r>
              <a:rPr lang="en-US" sz="2400" dirty="0"/>
              <a:t> </a:t>
            </a:r>
            <a:r>
              <a:rPr lang="en-US" sz="2400" dirty="0" err="1"/>
              <a:t>til</a:t>
            </a:r>
            <a:r>
              <a:rPr lang="en-US" sz="2400" dirty="0"/>
              <a:t> </a:t>
            </a:r>
            <a:r>
              <a:rPr lang="en-US" sz="2400" dirty="0" err="1"/>
              <a:t>andre</a:t>
            </a:r>
            <a:r>
              <a:rPr lang="en-US" sz="2400" dirty="0"/>
              <a:t> </a:t>
            </a:r>
            <a:r>
              <a:rPr lang="en-US" sz="2400" dirty="0" err="1"/>
              <a:t>mennesker</a:t>
            </a:r>
            <a:r>
              <a:rPr lang="en-US" sz="2400" dirty="0"/>
              <a:t> </a:t>
            </a:r>
            <a:r>
              <a:rPr lang="en-US" sz="2400" dirty="0" err="1"/>
              <a:t>Relasjonskompetanse</a:t>
            </a:r>
            <a:r>
              <a:rPr lang="en-US" sz="2400" dirty="0"/>
              <a:t> </a:t>
            </a:r>
            <a:r>
              <a:rPr lang="en-US" sz="2400" dirty="0" err="1"/>
              <a:t>i</a:t>
            </a:r>
            <a:r>
              <a:rPr lang="en-US" sz="2400" dirty="0"/>
              <a:t> form av </a:t>
            </a:r>
            <a:r>
              <a:rPr lang="en-US" sz="2400" dirty="0" err="1"/>
              <a:t>evne</a:t>
            </a:r>
            <a:r>
              <a:rPr lang="en-US" sz="2400" dirty="0"/>
              <a:t> </a:t>
            </a:r>
            <a:r>
              <a:rPr lang="en-US" sz="2400" dirty="0" err="1"/>
              <a:t>til</a:t>
            </a:r>
            <a:r>
              <a:rPr lang="en-US" sz="2400" dirty="0"/>
              <a:t> å </a:t>
            </a:r>
            <a:r>
              <a:rPr lang="en-US" sz="2400" dirty="0" err="1"/>
              <a:t>etablere</a:t>
            </a:r>
            <a:r>
              <a:rPr lang="en-US" sz="2400" dirty="0"/>
              <a:t> </a:t>
            </a:r>
            <a:r>
              <a:rPr lang="en-US" sz="2400" dirty="0" err="1"/>
              <a:t>og</a:t>
            </a:r>
            <a:r>
              <a:rPr lang="en-US" sz="2400" dirty="0"/>
              <a:t> </a:t>
            </a:r>
            <a:r>
              <a:rPr lang="en-US" sz="2400" dirty="0" err="1"/>
              <a:t>bygge</a:t>
            </a:r>
            <a:r>
              <a:rPr lang="en-US" sz="2400" dirty="0"/>
              <a:t> </a:t>
            </a:r>
            <a:r>
              <a:rPr lang="en-US" sz="2400" dirty="0" err="1"/>
              <a:t>relasjoner</a:t>
            </a:r>
            <a:r>
              <a:rPr lang="en-US" sz="2400" dirty="0"/>
              <a:t>, </a:t>
            </a:r>
            <a:r>
              <a:rPr lang="en-US" sz="2400" dirty="0" err="1"/>
              <a:t>samt</a:t>
            </a:r>
            <a:r>
              <a:rPr lang="en-US" sz="2400" dirty="0"/>
              <a:t> </a:t>
            </a:r>
            <a:r>
              <a:rPr lang="en-US" sz="2400" dirty="0" err="1"/>
              <a:t>føre</a:t>
            </a:r>
            <a:r>
              <a:rPr lang="en-US" sz="2400" dirty="0"/>
              <a:t> </a:t>
            </a:r>
            <a:r>
              <a:rPr lang="en-US" sz="2400" dirty="0" err="1"/>
              <a:t>samtaler</a:t>
            </a:r>
            <a:r>
              <a:rPr lang="en-US" sz="2400" dirty="0"/>
              <a:t> </a:t>
            </a:r>
            <a:r>
              <a:rPr lang="en-US" sz="2400" dirty="0" err="1"/>
              <a:t>i</a:t>
            </a:r>
            <a:r>
              <a:rPr lang="en-US" sz="2400" dirty="0"/>
              <a:t> </a:t>
            </a:r>
            <a:r>
              <a:rPr lang="en-US" sz="2400" dirty="0" err="1"/>
              <a:t>ulike</a:t>
            </a:r>
            <a:r>
              <a:rPr lang="en-US" sz="2400" dirty="0"/>
              <a:t> </a:t>
            </a:r>
            <a:r>
              <a:rPr lang="en-US" sz="2400" dirty="0" err="1"/>
              <a:t>situasjoner</a:t>
            </a:r>
            <a:endParaRPr lang="en-US" sz="2400" dirty="0" err="1">
              <a:cs typeface="Calibri"/>
            </a:endParaRPr>
          </a:p>
          <a:p>
            <a:pPr>
              <a:buClr>
                <a:srgbClr val="000000"/>
              </a:buClr>
              <a:buSzPts val="2400"/>
            </a:pPr>
            <a:r>
              <a:rPr lang="en-US" sz="2400" dirty="0" err="1"/>
              <a:t>Erfaring</a:t>
            </a:r>
            <a:r>
              <a:rPr lang="en-US" sz="2400" dirty="0"/>
              <a:t> </a:t>
            </a:r>
            <a:r>
              <a:rPr lang="en-US" sz="2400" dirty="0" err="1"/>
              <a:t>fra</a:t>
            </a:r>
            <a:r>
              <a:rPr lang="en-US" sz="2400" dirty="0"/>
              <a:t> </a:t>
            </a:r>
            <a:r>
              <a:rPr lang="en-US" sz="2400" dirty="0" err="1"/>
              <a:t>og</a:t>
            </a:r>
            <a:r>
              <a:rPr lang="en-US" sz="2400" dirty="0"/>
              <a:t> </a:t>
            </a:r>
            <a:r>
              <a:rPr lang="en-US" sz="2400" dirty="0" err="1"/>
              <a:t>kunnskap</a:t>
            </a:r>
            <a:r>
              <a:rPr lang="en-US" sz="2400" dirty="0"/>
              <a:t> om </a:t>
            </a:r>
            <a:r>
              <a:rPr lang="en-US" sz="2400" dirty="0" err="1"/>
              <a:t>hvordan</a:t>
            </a:r>
            <a:r>
              <a:rPr lang="en-US" sz="2400" dirty="0"/>
              <a:t> man </a:t>
            </a:r>
            <a:r>
              <a:rPr lang="en-US" sz="2400" dirty="0" err="1"/>
              <a:t>kan</a:t>
            </a:r>
            <a:r>
              <a:rPr lang="en-US" sz="2400" dirty="0"/>
              <a:t> </a:t>
            </a:r>
            <a:r>
              <a:rPr lang="en-US" sz="2400" dirty="0" err="1"/>
              <a:t>etablere</a:t>
            </a:r>
            <a:r>
              <a:rPr lang="en-US" sz="2400" dirty="0"/>
              <a:t> </a:t>
            </a:r>
            <a:r>
              <a:rPr lang="en-US" sz="2400" dirty="0" err="1"/>
              <a:t>og</a:t>
            </a:r>
            <a:r>
              <a:rPr lang="en-US" sz="2400" dirty="0"/>
              <a:t> drive </a:t>
            </a:r>
            <a:r>
              <a:rPr lang="en-US" sz="2400" dirty="0" err="1"/>
              <a:t>en</a:t>
            </a:r>
            <a:r>
              <a:rPr lang="en-US" sz="2400" dirty="0"/>
              <a:t> </a:t>
            </a:r>
            <a:r>
              <a:rPr lang="en-US" sz="2400" dirty="0" err="1"/>
              <a:t>virksomhet</a:t>
            </a:r>
            <a:endParaRPr lang="en-US" sz="2400" dirty="0" err="1">
              <a:cs typeface="Calibri"/>
            </a:endParaRPr>
          </a:p>
        </p:txBody>
      </p:sp>
      <p:pic>
        <p:nvPicPr>
          <p:cNvPr id="13" name="Bilde 13" descr="Et bilde som inneholder diagram&#10;&#10;Automatisk generert beskrivelse">
            <a:extLst>
              <a:ext uri="{FF2B5EF4-FFF2-40B4-BE49-F238E27FC236}">
                <a16:creationId xmlns:a16="http://schemas.microsoft.com/office/drawing/2014/main" id="{F1FAEA2A-57F2-AEDA-FD88-D2BDE8C5DFD9}"/>
              </a:ext>
            </a:extLst>
          </p:cNvPr>
          <p:cNvPicPr>
            <a:picLocks noGrp="1" noChangeAspect="1"/>
          </p:cNvPicPr>
          <p:nvPr>
            <p:ph idx="1"/>
          </p:nvPr>
        </p:nvPicPr>
        <p:blipFill>
          <a:blip r:embed="rId3"/>
          <a:stretch>
            <a:fillRect/>
          </a:stretch>
        </p:blipFill>
        <p:spPr>
          <a:xfrm>
            <a:off x="7992763" y="445002"/>
            <a:ext cx="3663376" cy="2446807"/>
          </a:xfrm>
          <a:prstGeom prst="rect">
            <a:avLst/>
          </a:prstGeom>
        </p:spPr>
      </p:pic>
      <p:pic>
        <p:nvPicPr>
          <p:cNvPr id="8" name="Picture 3">
            <a:extLst>
              <a:ext uri="{FF2B5EF4-FFF2-40B4-BE49-F238E27FC236}">
                <a16:creationId xmlns:a16="http://schemas.microsoft.com/office/drawing/2014/main" id="{FD26D41B-55F1-1FFB-6EB0-5051471A62B9}"/>
              </a:ext>
            </a:extLst>
          </p:cNvPr>
          <p:cNvPicPr>
            <a:picLocks noChangeAspect="1"/>
          </p:cNvPicPr>
          <p:nvPr/>
        </p:nvPicPr>
        <p:blipFill>
          <a:blip r:embed="rId4"/>
          <a:stretch>
            <a:fillRect/>
          </a:stretch>
        </p:blipFill>
        <p:spPr>
          <a:xfrm rot="10800000" flipH="1" flipV="1">
            <a:off x="7243760" y="5525132"/>
            <a:ext cx="4412007" cy="976023"/>
          </a:xfrm>
          <a:prstGeom prst="rect">
            <a:avLst/>
          </a:prstGeom>
        </p:spPr>
      </p:pic>
      <p:cxnSp>
        <p:nvCxnSpPr>
          <p:cNvPr id="11" name="Rett linje 10">
            <a:extLst>
              <a:ext uri="{FF2B5EF4-FFF2-40B4-BE49-F238E27FC236}">
                <a16:creationId xmlns:a16="http://schemas.microsoft.com/office/drawing/2014/main" id="{062E69E7-1C27-2D59-D4D4-E5FE7038EFB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465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Rett linje 5">
            <a:extLst>
              <a:ext uri="{FF2B5EF4-FFF2-40B4-BE49-F238E27FC236}">
                <a16:creationId xmlns:a16="http://schemas.microsoft.com/office/drawing/2014/main" id="{120F8D94-6200-0B7A-F49A-2E1633AB805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115719BB-48A7-4AF4-BB91-DC82E0DF7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2">
            <a:extLst>
              <a:ext uri="{FF2B5EF4-FFF2-40B4-BE49-F238E27FC236}">
                <a16:creationId xmlns:a16="http://schemas.microsoft.com/office/drawing/2014/main" id="{10973A55-5440-4A99-B526-B5812E462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A9682493-588A-4D52-98F6-FBBD80C07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2CA1FE-BDA9-4D04-BBAF-2B23674051AE}"/>
              </a:ext>
            </a:extLst>
          </p:cNvPr>
          <p:cNvSpPr>
            <a:spLocks noGrp="1"/>
          </p:cNvSpPr>
          <p:nvPr>
            <p:ph type="title"/>
          </p:nvPr>
        </p:nvSpPr>
        <p:spPr>
          <a:xfrm>
            <a:off x="438912" y="859536"/>
            <a:ext cx="5481828" cy="1207008"/>
          </a:xfrm>
        </p:spPr>
        <p:txBody>
          <a:bodyPr anchor="b">
            <a:normAutofit/>
          </a:bodyPr>
          <a:lstStyle/>
          <a:p>
            <a:r>
              <a:rPr lang="nb-NO" sz="2800" b="1" dirty="0">
                <a:latin typeface="Arial" panose="020B0604020202020204" pitchFamily="34" charset="0"/>
                <a:cs typeface="Arial" panose="020B0604020202020204" pitchFamily="34" charset="0"/>
              </a:rPr>
              <a:t>Utdanningens oppbygning og innhold</a:t>
            </a:r>
          </a:p>
        </p:txBody>
      </p:sp>
      <p:sp>
        <p:nvSpPr>
          <p:cNvPr id="27" name="Rectangle 26">
            <a:extLst>
              <a:ext uri="{FF2B5EF4-FFF2-40B4-BE49-F238E27FC236}">
                <a16:creationId xmlns:a16="http://schemas.microsoft.com/office/drawing/2014/main" id="{FBEC5A7A-ADE4-48D9-B89C-2BA1C9110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3236"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92" y="2185062"/>
            <a:ext cx="49377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94D9159-AE90-47C8-A0BF-4FF1AF7408FD}"/>
              </a:ext>
            </a:extLst>
          </p:cNvPr>
          <p:cNvSpPr>
            <a:spLocks noGrp="1"/>
          </p:cNvSpPr>
          <p:nvPr>
            <p:ph idx="1"/>
          </p:nvPr>
        </p:nvSpPr>
        <p:spPr>
          <a:xfrm>
            <a:off x="214792" y="2198847"/>
            <a:ext cx="6063891" cy="4422562"/>
          </a:xfrm>
        </p:spPr>
        <p:txBody>
          <a:bodyPr vert="horz" lIns="91440" tIns="45720" rIns="91440" bIns="45720" rtlCol="0" anchor="t">
            <a:noAutofit/>
          </a:bodyPr>
          <a:lstStyle/>
          <a:p>
            <a:pPr>
              <a:lnSpc>
                <a:spcPct val="100000"/>
              </a:lnSpc>
            </a:pPr>
            <a:r>
              <a:rPr lang="nb-NO" sz="2000" dirty="0"/>
              <a:t>Nettbasert utdanning med 2 samlinger per semester</a:t>
            </a:r>
            <a:endParaRPr lang="nb-NO" sz="2000" dirty="0">
              <a:cs typeface="Calibri"/>
            </a:endParaRPr>
          </a:p>
          <a:p>
            <a:pPr>
              <a:lnSpc>
                <a:spcPct val="100000"/>
              </a:lnSpc>
            </a:pPr>
            <a:r>
              <a:rPr lang="nb-NO" sz="2000" dirty="0"/>
              <a:t>Totalt 60 studiepoeng</a:t>
            </a:r>
            <a:endParaRPr lang="nb-NO" sz="2000" dirty="0">
              <a:cs typeface="Calibri"/>
            </a:endParaRPr>
          </a:p>
          <a:p>
            <a:pPr>
              <a:lnSpc>
                <a:spcPct val="100000"/>
              </a:lnSpc>
            </a:pPr>
            <a:r>
              <a:rPr lang="nb-NO" sz="2000" dirty="0"/>
              <a:t>Heltid på ett år, deltid på to år</a:t>
            </a:r>
            <a:endParaRPr lang="nb-NO" sz="2000" dirty="0">
              <a:cs typeface="Calibri"/>
            </a:endParaRPr>
          </a:p>
          <a:p>
            <a:pPr>
              <a:lnSpc>
                <a:spcPct val="100000"/>
              </a:lnSpc>
            </a:pPr>
            <a:r>
              <a:rPr lang="nb-NO" sz="2000" dirty="0"/>
              <a:t>3 teoriemner</a:t>
            </a:r>
            <a:endParaRPr lang="nb-NO" sz="2000" dirty="0">
              <a:cs typeface="Calibri"/>
            </a:endParaRPr>
          </a:p>
          <a:p>
            <a:pPr>
              <a:lnSpc>
                <a:spcPct val="100000"/>
              </a:lnSpc>
            </a:pPr>
            <a:r>
              <a:rPr lang="nb-NO" sz="2000" dirty="0">
                <a:cs typeface="Calibri"/>
              </a:rPr>
              <a:t>2 praksisemner, hvorav det ene prosjektpraksis</a:t>
            </a:r>
          </a:p>
          <a:p>
            <a:pPr>
              <a:lnSpc>
                <a:spcPct val="100000"/>
              </a:lnSpc>
            </a:pPr>
            <a:r>
              <a:rPr lang="nb-NO" sz="2000" dirty="0"/>
              <a:t>Undervisningsaktiviteter: Gruppeveiledning, forelesninger, gruppearbeid, plenumsdiskusjoner, rollespill, caseoppgaver, erfaringsutveksling</a:t>
            </a:r>
            <a:endParaRPr lang="nb-NO" sz="2000" dirty="0">
              <a:cs typeface="Calibri"/>
            </a:endParaRPr>
          </a:p>
          <a:p>
            <a:pPr>
              <a:lnSpc>
                <a:spcPct val="100000"/>
              </a:lnSpc>
            </a:pPr>
            <a:r>
              <a:rPr lang="nb-NO" sz="2000" dirty="0"/>
              <a:t>Vurderingsform: mappe- og hjemmeeksamen, karakterskala og «bestått», «ikke bestått», læringsprosess i fokus</a:t>
            </a:r>
            <a:endParaRPr lang="nb-NO" sz="2000" dirty="0">
              <a:cs typeface="Calibri"/>
            </a:endParaRPr>
          </a:p>
        </p:txBody>
      </p:sp>
      <p:pic>
        <p:nvPicPr>
          <p:cNvPr id="4" name="Picture 3">
            <a:extLst>
              <a:ext uri="{FF2B5EF4-FFF2-40B4-BE49-F238E27FC236}">
                <a16:creationId xmlns:a16="http://schemas.microsoft.com/office/drawing/2014/main" id="{730FC33D-5576-4DBD-AB54-FF0524278D63}"/>
              </a:ext>
            </a:extLst>
          </p:cNvPr>
          <p:cNvPicPr>
            <a:picLocks noChangeAspect="1"/>
          </p:cNvPicPr>
          <p:nvPr/>
        </p:nvPicPr>
        <p:blipFill>
          <a:blip r:embed="rId3"/>
          <a:stretch>
            <a:fillRect/>
          </a:stretch>
        </p:blipFill>
        <p:spPr>
          <a:xfrm rot="10800000" flipH="1" flipV="1">
            <a:off x="1364407" y="135374"/>
            <a:ext cx="3275498" cy="728797"/>
          </a:xfrm>
          <a:prstGeom prst="rect">
            <a:avLst/>
          </a:prstGeom>
        </p:spPr>
      </p:pic>
      <p:pic>
        <p:nvPicPr>
          <p:cNvPr id="8" name="Bilde 7">
            <a:extLst>
              <a:ext uri="{FF2B5EF4-FFF2-40B4-BE49-F238E27FC236}">
                <a16:creationId xmlns:a16="http://schemas.microsoft.com/office/drawing/2014/main" id="{63EBAD28-C82C-482B-AC14-81C8B4E6B77C}"/>
              </a:ext>
            </a:extLst>
          </p:cNvPr>
          <p:cNvPicPr>
            <a:picLocks noChangeAspect="1"/>
          </p:cNvPicPr>
          <p:nvPr/>
        </p:nvPicPr>
        <p:blipFill rotWithShape="1">
          <a:blip r:embed="rId4">
            <a:extLst>
              <a:ext uri="{28A0092B-C50C-407E-A947-70E740481C1C}">
                <a14:useLocalDpi xmlns:a14="http://schemas.microsoft.com/office/drawing/2010/main" val="0"/>
              </a:ext>
            </a:extLst>
          </a:blip>
          <a:srcRect t="16706" b="10730"/>
          <a:stretch/>
        </p:blipFill>
        <p:spPr>
          <a:xfrm>
            <a:off x="6381850" y="3652736"/>
            <a:ext cx="5446844" cy="2636274"/>
          </a:xfrm>
          <a:prstGeom prst="rect">
            <a:avLst/>
          </a:prstGeom>
          <a:ln>
            <a:solidFill>
              <a:schemeClr val="accent2">
                <a:lumMod val="75000"/>
              </a:schemeClr>
            </a:solidFill>
          </a:ln>
        </p:spPr>
      </p:pic>
      <p:pic>
        <p:nvPicPr>
          <p:cNvPr id="10" name="Bilde 9">
            <a:extLst>
              <a:ext uri="{FF2B5EF4-FFF2-40B4-BE49-F238E27FC236}">
                <a16:creationId xmlns:a16="http://schemas.microsoft.com/office/drawing/2014/main" id="{3DC86178-E9CA-4382-8C9B-8D9EAF3F3550}"/>
              </a:ext>
            </a:extLst>
          </p:cNvPr>
          <p:cNvPicPr>
            <a:picLocks noChangeAspect="1"/>
          </p:cNvPicPr>
          <p:nvPr/>
        </p:nvPicPr>
        <p:blipFill rotWithShape="1">
          <a:blip r:embed="rId5">
            <a:extLst>
              <a:ext uri="{28A0092B-C50C-407E-A947-70E740481C1C}">
                <a14:useLocalDpi xmlns:a14="http://schemas.microsoft.com/office/drawing/2010/main" val="0"/>
              </a:ext>
            </a:extLst>
          </a:blip>
          <a:srcRect t="15055" b="12327"/>
          <a:stretch/>
        </p:blipFill>
        <p:spPr>
          <a:xfrm>
            <a:off x="6381849" y="792726"/>
            <a:ext cx="5446845" cy="2636274"/>
          </a:xfrm>
          <a:prstGeom prst="rect">
            <a:avLst/>
          </a:prstGeom>
          <a:ln>
            <a:solidFill>
              <a:schemeClr val="accent2">
                <a:lumMod val="75000"/>
              </a:schemeClr>
            </a:solidFill>
          </a:ln>
        </p:spPr>
      </p:pic>
    </p:spTree>
    <p:extLst>
      <p:ext uri="{BB962C8B-B14F-4D97-AF65-F5344CB8AC3E}">
        <p14:creationId xmlns:p14="http://schemas.microsoft.com/office/powerpoint/2010/main" val="454340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86051CD9E5F124188A3393E236D7B46" ma:contentTypeVersion="16" ma:contentTypeDescription="Opprett et nytt dokument." ma:contentTypeScope="" ma:versionID="c39fb879c0a37c5e8072fed8ebffc283">
  <xsd:schema xmlns:xsd="http://www.w3.org/2001/XMLSchema" xmlns:xs="http://www.w3.org/2001/XMLSchema" xmlns:p="http://schemas.microsoft.com/office/2006/metadata/properties" xmlns:ns2="0ff8fcb9-b719-48db-a656-9b2625bfd3ee" xmlns:ns3="4457b2e8-5bfb-4c8e-b5b4-b5d7ad494392" targetNamespace="http://schemas.microsoft.com/office/2006/metadata/properties" ma:root="true" ma:fieldsID="d4f30829624fb109f8b90aeb649cc060" ns2:_="" ns3:_="">
    <xsd:import namespace="0ff8fcb9-b719-48db-a656-9b2625bfd3ee"/>
    <xsd:import namespace="4457b2e8-5bfb-4c8e-b5b4-b5d7ad4943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f8fcb9-b719-48db-a656-9b2625bfd3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0f945264-40fb-4ae3-a836-1560f289429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57b2e8-5bfb-4c8e-b5b4-b5d7ad494392"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a259292d-5e37-4eb4-aa31-2f70b74cf5d4}" ma:internalName="TaxCatchAll" ma:showField="CatchAllData" ma:web="4457b2e8-5bfb-4c8e-b5b4-b5d7ad4943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457b2e8-5bfb-4c8e-b5b4-b5d7ad494392">
      <UserInfo>
        <DisplayName>Karl Johan Johansen</DisplayName>
        <AccountId>14</AccountId>
        <AccountType/>
      </UserInfo>
      <UserInfo>
        <DisplayName>Roger Santokhie</DisplayName>
        <AccountId>54</AccountId>
        <AccountType/>
      </UserInfo>
      <UserInfo>
        <DisplayName>Preben Hegland</DisplayName>
        <AccountId>15</AccountId>
        <AccountType/>
      </UserInfo>
      <UserInfo>
        <DisplayName>Vebjørn Ovesen Ørsjødal</DisplayName>
        <AccountId>13</AccountId>
        <AccountType/>
      </UserInfo>
      <UserInfo>
        <DisplayName>Silje Margrethe Jørgensen</DisplayName>
        <AccountId>41</AccountId>
        <AccountType/>
      </UserInfo>
    </SharedWithUsers>
    <MediaLengthInSeconds xmlns="0ff8fcb9-b719-48db-a656-9b2625bfd3ee" xsi:nil="true"/>
    <lcf76f155ced4ddcb4097134ff3c332f xmlns="0ff8fcb9-b719-48db-a656-9b2625bfd3ee">
      <Terms xmlns="http://schemas.microsoft.com/office/infopath/2007/PartnerControls"/>
    </lcf76f155ced4ddcb4097134ff3c332f>
    <TaxCatchAll xmlns="4457b2e8-5bfb-4c8e-b5b4-b5d7ad494392" xsi:nil="true"/>
  </documentManagement>
</p:properties>
</file>

<file path=customXml/itemProps1.xml><?xml version="1.0" encoding="utf-8"?>
<ds:datastoreItem xmlns:ds="http://schemas.openxmlformats.org/officeDocument/2006/customXml" ds:itemID="{AA61EEDB-1B8B-4EBE-A435-764C4F38CB9C}">
  <ds:schemaRefs>
    <ds:schemaRef ds:uri="0ff8fcb9-b719-48db-a656-9b2625bfd3ee"/>
    <ds:schemaRef ds:uri="4457b2e8-5bfb-4c8e-b5b4-b5d7ad4943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073725F-F425-4288-96CB-AF8A9EA85696}">
  <ds:schemaRefs>
    <ds:schemaRef ds:uri="http://schemas.microsoft.com/sharepoint/v3/contenttype/forms"/>
  </ds:schemaRefs>
</ds:datastoreItem>
</file>

<file path=customXml/itemProps3.xml><?xml version="1.0" encoding="utf-8"?>
<ds:datastoreItem xmlns:ds="http://schemas.openxmlformats.org/officeDocument/2006/customXml" ds:itemID="{5C78D659-7707-4D5B-9D4D-79BEAC7B2CFD}">
  <ds:schemaRefs>
    <ds:schemaRef ds:uri="http://schemas.microsoft.com/office/2006/documentManagement/types"/>
    <ds:schemaRef ds:uri="http://purl.org/dc/elements/1.1/"/>
    <ds:schemaRef ds:uri="http://purl.org/dc/dcmitype/"/>
    <ds:schemaRef ds:uri="http://schemas.openxmlformats.org/package/2006/metadata/core-properties"/>
    <ds:schemaRef ds:uri="http://www.w3.org/XML/1998/namespace"/>
    <ds:schemaRef ds:uri="0ff8fcb9-b719-48db-a656-9b2625bfd3ee"/>
    <ds:schemaRef ds:uri="4457b2e8-5bfb-4c8e-b5b4-b5d7ad494392"/>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940</TotalTime>
  <Words>1822</Words>
  <Application>Microsoft Office PowerPoint</Application>
  <PresentationFormat>Widescreen</PresentationFormat>
  <Paragraphs>225</Paragraphs>
  <Slides>29</Slides>
  <Notes>27</Notes>
  <HiddenSlides>0</HiddenSlides>
  <MMClips>0</MMClips>
  <ScaleCrop>false</ScaleCrop>
  <HeadingPairs>
    <vt:vector size="8" baseType="variant">
      <vt:variant>
        <vt:lpstr>Brukte skrifter</vt:lpstr>
      </vt:variant>
      <vt:variant>
        <vt:i4>5</vt:i4>
      </vt:variant>
      <vt:variant>
        <vt:lpstr>Tema</vt:lpstr>
      </vt:variant>
      <vt:variant>
        <vt:i4>1</vt:i4>
      </vt:variant>
      <vt:variant>
        <vt:lpstr>Koblinger</vt:lpstr>
      </vt:variant>
      <vt:variant>
        <vt:i4>2</vt:i4>
      </vt:variant>
      <vt:variant>
        <vt:lpstr>Lysbildetitler</vt:lpstr>
      </vt:variant>
      <vt:variant>
        <vt:i4>29</vt:i4>
      </vt:variant>
    </vt:vector>
  </HeadingPairs>
  <TitlesOfParts>
    <vt:vector size="37" baseType="lpstr">
      <vt:lpstr>Arial</vt:lpstr>
      <vt:lpstr>Calibri</vt:lpstr>
      <vt:lpstr>Calibri Light</vt:lpstr>
      <vt:lpstr>SourceSansProItalic</vt:lpstr>
      <vt:lpstr>Wingdings</vt:lpstr>
      <vt:lpstr>Office Theme</vt:lpstr>
      <vt:lpstr>file:///C:\Users\AnneHirrich\KBT%20Kompetanse%20AS\_SP_KBT_Fagskole%20-%20Dokumenter\Presentasjoner\Infowebinar%20KBT%20Fagskole\2023-03-01-Informasjonsmøte%20om%20erfaringskonsulentutdanningen%20ved%20KBT%20Fagskole\Eksempel%20opplastning-søknadsskjema%202023-2024.pdf</vt:lpstr>
      <vt:lpstr>file:///C:\Users\AnneHirrich\KBT%20Kompetanse%20AS\_SP_KBT_Fagskole%20-%20Dokumenter\Presentasjoner\Infowebinar%20KBT%20Fagskole\2023-03-01-Informasjonsmøte%20om%20erfaringskonsulentutdanningen%20ved%20KBT%20Fagskole\Eksempel%20opplastning-kontaktskjema%202023-2024.pdf</vt:lpstr>
      <vt:lpstr>Informasjonsmøte om høyere yrkesfaglig utdanning i sosialt entreprenørskap 28. april 2023 </vt:lpstr>
      <vt:lpstr>Hvem er </vt:lpstr>
      <vt:lpstr>Høyere yrkesfaglig utdanning i sosialt entreprenørskap</vt:lpstr>
      <vt:lpstr>Hva er sosialt entreprenørskap</vt:lpstr>
      <vt:lpstr>Sosiale entreprenører</vt:lpstr>
      <vt:lpstr>PowerPoint-presentasjon</vt:lpstr>
      <vt:lpstr>Hva gjør en sosial entreprenør?</vt:lpstr>
      <vt:lpstr>Hvilken kompetanse trenger sosial entreprenør?</vt:lpstr>
      <vt:lpstr>Utdanningens oppbygning og innhold</vt:lpstr>
      <vt:lpstr>Sosiale behov og sosiale foretak - SEN001T</vt:lpstr>
      <vt:lpstr>Sosiale entreprenører og profesjonalitet - SEN002T</vt:lpstr>
      <vt:lpstr>Rammer og strategier - SEN003T</vt:lpstr>
      <vt:lpstr>Praksisemne - SEN004P </vt:lpstr>
      <vt:lpstr>Prosjektemne - SEN005P </vt:lpstr>
      <vt:lpstr>Læringsaktiviteter og studentmedvirkning</vt:lpstr>
      <vt:lpstr>Omfang undervisning og praksis</vt:lpstr>
      <vt:lpstr>Vurderingsform - teoriemner</vt:lpstr>
      <vt:lpstr>Vurderingsform - praksisemne</vt:lpstr>
      <vt:lpstr>Veiledning</vt:lpstr>
      <vt:lpstr>OPPTAKSKRAV</vt:lpstr>
      <vt:lpstr>OPPTAKSKRAV</vt:lpstr>
      <vt:lpstr>OPPTAKSKRAV</vt:lpstr>
      <vt:lpstr>OPPTAKSKRAV</vt:lpstr>
      <vt:lpstr>OPPTAKSKRAV</vt:lpstr>
      <vt:lpstr>SØKNADS-FRISTER</vt:lpstr>
      <vt:lpstr>SØKNADSPRO-SESSEN 2023-2024</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Forventinger og krav til studenter i praksis</dc:title>
  <dc:creator>Karl Johan Johansen</dc:creator>
  <cp:lastModifiedBy>Karl Johan Johansen</cp:lastModifiedBy>
  <cp:revision>668</cp:revision>
  <dcterms:created xsi:type="dcterms:W3CDTF">2021-02-24T23:15:13Z</dcterms:created>
  <dcterms:modified xsi:type="dcterms:W3CDTF">2023-04-28T10:50:56Z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0x010100486051CD9E5F124188A3393E236D7B46</vt:lpwstr>
  </property>
  <property fmtid="{D5CDD505-2E9C-101B-9397-08002B2CF9AE}" pid="3" name="Order">
    <vt:r8>5608800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